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9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90" r:id="rId3"/>
    <p:sldId id="283" r:id="rId4"/>
    <p:sldId id="805" r:id="rId5"/>
    <p:sldId id="280" r:id="rId6"/>
    <p:sldId id="808" r:id="rId7"/>
    <p:sldId id="288" r:id="rId8"/>
    <p:sldId id="806" r:id="rId9"/>
    <p:sldId id="812" r:id="rId10"/>
    <p:sldId id="337" r:id="rId11"/>
    <p:sldId id="322" r:id="rId12"/>
    <p:sldId id="326" r:id="rId13"/>
    <p:sldId id="819" r:id="rId14"/>
    <p:sldId id="329" r:id="rId15"/>
    <p:sldId id="332" r:id="rId16"/>
    <p:sldId id="810" r:id="rId17"/>
    <p:sldId id="265" r:id="rId18"/>
    <p:sldId id="817" r:id="rId19"/>
    <p:sldId id="818" r:id="rId20"/>
    <p:sldId id="820" r:id="rId21"/>
    <p:sldId id="816" r:id="rId22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5DA9DD"/>
    <a:srgbClr val="4267B2"/>
    <a:srgbClr val="FEF3D4"/>
    <a:srgbClr val="F8E08E"/>
    <a:srgbClr val="E8303B"/>
    <a:srgbClr val="383333"/>
    <a:srgbClr val="C26E68"/>
    <a:srgbClr val="0099D2"/>
    <a:srgbClr val="ED1C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51" autoAdjust="0"/>
    <p:restoredTop sz="94291" autoAdjust="0"/>
  </p:normalViewPr>
  <p:slideViewPr>
    <p:cSldViewPr snapToGrid="0" snapToObjects="1">
      <p:cViewPr varScale="1">
        <p:scale>
          <a:sx n="63" d="100"/>
          <a:sy n="63" d="100"/>
        </p:scale>
        <p:origin x="72" y="27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60" d="100"/>
          <a:sy n="60" d="100"/>
        </p:scale>
        <p:origin x="2538" y="90"/>
      </p:cViewPr>
      <p:guideLst>
        <p:guide orient="horz" pos="3126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ceeiscatserver\Usuaris\L.Ferrer\PROJECTES%20CATALUNYA_NACIONALS\COHORT%20TSM_Stopsida\RESULTATS%20MAIG2017\informe%20de%20reusltats_2017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ceeiscatserver\Usuaris\L.Ferrer\PROJECTES%20CATALUNYA_NACIONALS\COHORT%20TSM_Stopsida\RESULTATS%20MAIG2017\informe%20de%20reusltats_2017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ceeiscatserver\Usuaris\L.Ferrer\PROJECTES%20CATALUNYA_NACIONALS\SEXCOHORT\RESULTATS%20MAIG2017\informe%20de%20reusltats_2017_presentacio%20treballador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ceeiscatserver\Usuaris\L.Ferrer\PROJECTES%20CATALUNYA_NACIONALS\SEXCOHORT\RESULTATS%20MAIG2017\informe%20de%20reusltats_2017_presentacio%20treballadors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ceeiscatserver\Usuaris\L.Ferrer\PROJECTES%20CATALUNYA_NACIONALS\COHORT%20TSM_Stopsida\RESULTATS%20MAIG2017\informe%20de%20reusltats_2017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ceeiscatserver\Usuaris\L.Ferrer\COMUNICACIONS%20ACCEPTADES%20FINALS%20A%20CONGRESSOS\2018\SEE\mesa%20red%20iberoamericana\Comunicaci&#243;%20SEE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ceeiscatserver\Usuaris\L.Ferrer\COMUNICACIONS%20ACCEPTADES%20FINALS%20A%20CONGRESSOS\2018\SEE\mesa%20red%20iberoamericana\Comunicaci&#243;%20SEE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F:\CEEISCAT\SEE%202018\Comunicaci&#243;%20SEE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\\ceeiscatserver\Usuaris\L.Ferrer\COMUNICACIONS%20ACCEPTADES%20FINALS%20A%20CONGRESSOS\2018\SEE\mesa%20red%20iberoamericana\Comunicaci&#243;%20SE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a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en-US" sz="1400" dirty="0"/>
              <a:t>Country</a:t>
            </a:r>
            <a:r>
              <a:rPr lang="en-US" sz="1400" baseline="0" dirty="0"/>
              <a:t> of birth </a:t>
            </a:r>
            <a:endParaRPr lang="en-US" sz="1400" dirty="0"/>
          </a:p>
        </c:rich>
      </c:tx>
      <c:layout>
        <c:manualLayout>
          <c:xMode val="edge"/>
          <c:yMode val="edge"/>
          <c:x val="0.37244474249458082"/>
          <c:y val="0.11217365155748364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9480738962107844"/>
          <c:y val="0.28676503390052682"/>
          <c:w val="0.36828026950616788"/>
          <c:h val="0.60990235797226888"/>
        </c:manualLayout>
      </c:layout>
      <c:pieChart>
        <c:varyColors val="1"/>
        <c:ser>
          <c:idx val="0"/>
          <c:order val="0"/>
          <c:tx>
            <c:strRef>
              <c:f>'descritpiva 2017'!$F$34</c:f>
              <c:strCache>
                <c:ptCount val="1"/>
                <c:pt idx="0">
                  <c:v>TSm</c:v>
                </c:pt>
              </c:strCache>
            </c:strRef>
          </c:tx>
          <c:explosion val="29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'descritpiva 2017'!$E$35:$E$39</c:f>
              <c:strCache>
                <c:ptCount val="5"/>
                <c:pt idx="0">
                  <c:v>Altres</c:v>
                </c:pt>
                <c:pt idx="1">
                  <c:v>Colombia</c:v>
                </c:pt>
                <c:pt idx="2">
                  <c:v>Cuba</c:v>
                </c:pt>
                <c:pt idx="3">
                  <c:v>Brazil</c:v>
                </c:pt>
                <c:pt idx="4">
                  <c:v>Venezuela</c:v>
                </c:pt>
              </c:strCache>
            </c:strRef>
          </c:cat>
          <c:val>
            <c:numRef>
              <c:f>'descritpiva 2017'!$F$35:$F$39</c:f>
              <c:numCache>
                <c:formatCode>General</c:formatCode>
                <c:ptCount val="5"/>
                <c:pt idx="0">
                  <c:v>13.3</c:v>
                </c:pt>
                <c:pt idx="1">
                  <c:v>8</c:v>
                </c:pt>
                <c:pt idx="2">
                  <c:v>4</c:v>
                </c:pt>
                <c:pt idx="3">
                  <c:v>44</c:v>
                </c:pt>
                <c:pt idx="4">
                  <c:v>30.7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45F-4CDE-AA13-5BEDC55FEFCB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200"/>
      </a:pPr>
      <a:endParaRPr lang="es-E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a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1400" b="1" i="0" baseline="0" dirty="0"/>
              <a:t>Country of birth </a:t>
            </a:r>
            <a:endParaRPr lang="es-ES" sz="1400" dirty="0"/>
          </a:p>
        </c:rich>
      </c:tx>
      <c:layout>
        <c:manualLayout>
          <c:xMode val="edge"/>
          <c:yMode val="edge"/>
          <c:x val="0.4231184660796895"/>
          <c:y val="0.1110782461563905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33512491281130391"/>
          <c:y val="0.28192684579127225"/>
          <c:w val="0.40171454894668185"/>
          <c:h val="0.64865918935938904"/>
        </c:manualLayout>
      </c:layout>
      <c:pieChart>
        <c:varyColors val="1"/>
        <c:ser>
          <c:idx val="0"/>
          <c:order val="0"/>
          <c:tx>
            <c:strRef>
              <c:f>'descritpiva 2017'!$G$34</c:f>
              <c:strCache>
                <c:ptCount val="1"/>
                <c:pt idx="0">
                  <c:v>TST</c:v>
                </c:pt>
              </c:strCache>
            </c:strRef>
          </c:tx>
          <c:explosion val="25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'descritpiva 2017'!$E$35:$E$39</c:f>
              <c:strCache>
                <c:ptCount val="5"/>
                <c:pt idx="0">
                  <c:v>Altres</c:v>
                </c:pt>
                <c:pt idx="1">
                  <c:v>Colombia</c:v>
                </c:pt>
                <c:pt idx="2">
                  <c:v>Cuba</c:v>
                </c:pt>
                <c:pt idx="3">
                  <c:v>Brazil</c:v>
                </c:pt>
                <c:pt idx="4">
                  <c:v>Venezuela</c:v>
                </c:pt>
              </c:strCache>
            </c:strRef>
          </c:cat>
          <c:val>
            <c:numRef>
              <c:f>'descritpiva 2017'!$G$35:$G$39</c:f>
              <c:numCache>
                <c:formatCode>General</c:formatCode>
                <c:ptCount val="5"/>
                <c:pt idx="0">
                  <c:v>17.299999999999986</c:v>
                </c:pt>
                <c:pt idx="1">
                  <c:v>14.9</c:v>
                </c:pt>
                <c:pt idx="2">
                  <c:v>2.5</c:v>
                </c:pt>
                <c:pt idx="3">
                  <c:v>35.5</c:v>
                </c:pt>
                <c:pt idx="4">
                  <c:v>29.8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AB-42E8-B0C1-F5F682DA2CE9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"/>
          <c:y val="0.34240088035672311"/>
          <c:w val="0.21570600500837991"/>
          <c:h val="0.51761309785063159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200"/>
      </a:pPr>
      <a:endParaRPr lang="es-E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a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Lbls>
            <c:dLbl>
              <c:idx val="0"/>
              <c:layout>
                <c:manualLayout>
                  <c:x val="1.244959710358979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23D-4271-A50E-5174095E2B1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'descritpiva 2017'!$I$550:$I$553</c:f>
              <c:strCache>
                <c:ptCount val="4"/>
                <c:pt idx="0">
                  <c:v>Sólo en Barcelona</c:v>
                </c:pt>
                <c:pt idx="1">
                  <c:v>En Barcelona y otras ciudades españolas</c:v>
                </c:pt>
                <c:pt idx="2">
                  <c:v>En ciudades españolas y estranjeras</c:v>
                </c:pt>
                <c:pt idx="3">
                  <c:v>En Barcelona  y en el estranjero</c:v>
                </c:pt>
              </c:strCache>
            </c:strRef>
          </c:cat>
          <c:val>
            <c:numRef>
              <c:f>'descritpiva 2017'!$J$550:$J$553</c:f>
              <c:numCache>
                <c:formatCode>General</c:formatCode>
                <c:ptCount val="4"/>
                <c:pt idx="0">
                  <c:v>31.1</c:v>
                </c:pt>
                <c:pt idx="1">
                  <c:v>29.2</c:v>
                </c:pt>
                <c:pt idx="2">
                  <c:v>12.7</c:v>
                </c:pt>
                <c:pt idx="3">
                  <c:v>26.9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23D-4271-A50E-5174095E2B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9890816"/>
        <c:axId val="89893504"/>
      </c:barChart>
      <c:catAx>
        <c:axId val="8989081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s-ES"/>
          </a:p>
        </c:txPr>
        <c:crossAx val="89893504"/>
        <c:crosses val="autoZero"/>
        <c:auto val="1"/>
        <c:lblAlgn val="ctr"/>
        <c:lblOffset val="100"/>
        <c:noMultiLvlLbl val="0"/>
      </c:catAx>
      <c:valAx>
        <c:axId val="89893504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8989081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a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ca-ES" sz="2400" dirty="0" err="1">
                <a:solidFill>
                  <a:schemeClr val="tx2"/>
                </a:solidFill>
              </a:rPr>
              <a:t>Main</a:t>
            </a:r>
            <a:r>
              <a:rPr lang="ca-ES" sz="2400" dirty="0">
                <a:solidFill>
                  <a:schemeClr val="tx2"/>
                </a:solidFill>
              </a:rPr>
              <a:t> </a:t>
            </a:r>
            <a:r>
              <a:rPr lang="ca-ES" sz="2400" dirty="0" err="1">
                <a:solidFill>
                  <a:schemeClr val="tx2"/>
                </a:solidFill>
              </a:rPr>
              <a:t>reported</a:t>
            </a:r>
            <a:r>
              <a:rPr lang="ca-ES" sz="2400" dirty="0">
                <a:solidFill>
                  <a:schemeClr val="tx2"/>
                </a:solidFill>
              </a:rPr>
              <a:t> </a:t>
            </a:r>
            <a:r>
              <a:rPr lang="ca-ES" sz="2400" dirty="0" err="1">
                <a:solidFill>
                  <a:schemeClr val="tx2"/>
                </a:solidFill>
              </a:rPr>
              <a:t>motivation</a:t>
            </a:r>
            <a:r>
              <a:rPr lang="ca-ES" sz="2400" dirty="0">
                <a:solidFill>
                  <a:schemeClr val="tx2"/>
                </a:solidFill>
              </a:rPr>
              <a:t> for sexual </a:t>
            </a:r>
            <a:r>
              <a:rPr lang="ca-ES" sz="2400" dirty="0" err="1">
                <a:solidFill>
                  <a:schemeClr val="tx2"/>
                </a:solidFill>
              </a:rPr>
              <a:t>work</a:t>
            </a:r>
            <a:r>
              <a:rPr lang="ca-ES" sz="2400" dirty="0">
                <a:solidFill>
                  <a:schemeClr val="tx2"/>
                </a:solidFill>
              </a:rPr>
              <a:t> 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'descritpiva 2017'!$F$126</c:f>
              <c:strCache>
                <c:ptCount val="1"/>
                <c:pt idx="0">
                  <c:v>TSM 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010D-47F5-8C4C-062D0E7FEE6B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010D-47F5-8C4C-062D0E7FEE6B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010D-47F5-8C4C-062D0E7FEE6B}"/>
              </c:ext>
            </c:extLst>
          </c:dPt>
          <c:dLbls>
            <c:dLbl>
              <c:idx val="2"/>
              <c:spPr/>
              <c:txPr>
                <a:bodyPr/>
                <a:lstStyle/>
                <a:p>
                  <a:pPr>
                    <a:defRPr sz="1400"/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10D-47F5-8C4C-062D0E7FEE6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'descritpiva 2017'!$E$127:$E$130</c:f>
              <c:strCache>
                <c:ptCount val="4"/>
                <c:pt idx="0">
                  <c:v>Tengo dificultad en encontrar otros trabajos por no tener papeles</c:v>
                </c:pt>
                <c:pt idx="1">
                  <c:v>Tengo dificultad en encontrar trabajo debido a la discriminación hacia la transexualidad</c:v>
                </c:pt>
                <c:pt idx="2">
                  <c:v>Necesidad económica o conseguir dinero para otros fines</c:v>
                </c:pt>
                <c:pt idx="3">
                  <c:v>Excitante y dinero rápido</c:v>
                </c:pt>
              </c:strCache>
            </c:strRef>
          </c:cat>
          <c:val>
            <c:numRef>
              <c:f>'descritpiva 2017'!$F$127:$F$130</c:f>
              <c:numCache>
                <c:formatCode>General</c:formatCode>
                <c:ptCount val="4"/>
                <c:pt idx="0">
                  <c:v>25</c:v>
                </c:pt>
                <c:pt idx="1">
                  <c:v>0</c:v>
                </c:pt>
                <c:pt idx="2">
                  <c:v>67</c:v>
                </c:pt>
                <c:pt idx="3">
                  <c:v>15.9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10D-47F5-8C4C-062D0E7FEE6B}"/>
            </c:ext>
          </c:extLst>
        </c:ser>
        <c:ser>
          <c:idx val="1"/>
          <c:order val="1"/>
          <c:tx>
            <c:strRef>
              <c:f>'descritpiva 2017'!$G$126</c:f>
              <c:strCache>
                <c:ptCount val="1"/>
                <c:pt idx="0">
                  <c:v>TST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invertIfNegative val="0"/>
          <c:dLbls>
            <c:dLbl>
              <c:idx val="2"/>
              <c:tx>
                <c:rich>
                  <a:bodyPr/>
                  <a:lstStyle/>
                  <a:p>
                    <a:pPr>
                      <a:defRPr sz="1400"/>
                    </a:pPr>
                    <a:r>
                      <a:rPr lang="en-US" sz="1400" dirty="0"/>
                      <a:t>97</a:t>
                    </a: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10D-47F5-8C4C-062D0E7FEE6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'descritpiva 2017'!$E$127:$E$130</c:f>
              <c:strCache>
                <c:ptCount val="4"/>
                <c:pt idx="0">
                  <c:v>Tengo dificultad en encontrar otros trabajos por no tener papeles</c:v>
                </c:pt>
                <c:pt idx="1">
                  <c:v>Tengo dificultad en encontrar trabajo debido a la discriminación hacia la transexualidad</c:v>
                </c:pt>
                <c:pt idx="2">
                  <c:v>Necesidad económica o conseguir dinero para otros fines</c:v>
                </c:pt>
                <c:pt idx="3">
                  <c:v>Excitante y dinero rápido</c:v>
                </c:pt>
              </c:strCache>
            </c:strRef>
          </c:cat>
          <c:val>
            <c:numRef>
              <c:f>'descritpiva 2017'!$G$127:$G$130</c:f>
              <c:numCache>
                <c:formatCode>General</c:formatCode>
                <c:ptCount val="4"/>
                <c:pt idx="0">
                  <c:v>0.8</c:v>
                </c:pt>
                <c:pt idx="1">
                  <c:v>18.7</c:v>
                </c:pt>
                <c:pt idx="2">
                  <c:v>96.7</c:v>
                </c:pt>
                <c:pt idx="3">
                  <c:v>24.4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10D-47F5-8C4C-062D0E7FEE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147939712"/>
        <c:axId val="147977344"/>
      </c:barChart>
      <c:catAx>
        <c:axId val="14793971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es-ES"/>
          </a:p>
        </c:txPr>
        <c:crossAx val="147977344"/>
        <c:crosses val="autoZero"/>
        <c:auto val="1"/>
        <c:lblAlgn val="ctr"/>
        <c:lblOffset val="100"/>
        <c:noMultiLvlLbl val="0"/>
      </c:catAx>
      <c:valAx>
        <c:axId val="147977344"/>
        <c:scaling>
          <c:orientation val="minMax"/>
          <c:max val="100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crossAx val="147939712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200"/>
      </a:pPr>
      <a:endParaRPr lang="es-E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a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ca-ES" sz="2400" b="1" dirty="0">
                <a:solidFill>
                  <a:schemeClr val="tx2"/>
                </a:solidFill>
              </a:rPr>
              <a:t>Sexual</a:t>
            </a:r>
            <a:r>
              <a:rPr lang="ca-ES" sz="2400" b="1" baseline="0" dirty="0">
                <a:solidFill>
                  <a:schemeClr val="tx2"/>
                </a:solidFill>
              </a:rPr>
              <a:t> </a:t>
            </a:r>
            <a:r>
              <a:rPr lang="ca-ES" sz="2400" b="1" baseline="0" dirty="0" err="1">
                <a:solidFill>
                  <a:schemeClr val="tx2"/>
                </a:solidFill>
              </a:rPr>
              <a:t>pratices</a:t>
            </a:r>
            <a:r>
              <a:rPr lang="ca-ES" sz="2400" b="1" baseline="0" dirty="0">
                <a:solidFill>
                  <a:schemeClr val="tx2"/>
                </a:solidFill>
              </a:rPr>
              <a:t> </a:t>
            </a:r>
            <a:r>
              <a:rPr lang="ca-ES" sz="2400" b="1" baseline="0" dirty="0" err="1">
                <a:solidFill>
                  <a:schemeClr val="tx2"/>
                </a:solidFill>
              </a:rPr>
              <a:t>with</a:t>
            </a:r>
            <a:r>
              <a:rPr lang="ca-ES" sz="2400" b="1" baseline="0" dirty="0">
                <a:solidFill>
                  <a:schemeClr val="tx2"/>
                </a:solidFill>
              </a:rPr>
              <a:t> clients </a:t>
            </a:r>
            <a:r>
              <a:rPr lang="ca-ES" sz="2400" b="1" baseline="0" dirty="0" err="1">
                <a:solidFill>
                  <a:schemeClr val="tx2"/>
                </a:solidFill>
              </a:rPr>
              <a:t>during</a:t>
            </a:r>
            <a:r>
              <a:rPr lang="ca-ES" sz="2400" b="1" baseline="0" dirty="0">
                <a:solidFill>
                  <a:schemeClr val="tx2"/>
                </a:solidFill>
              </a:rPr>
              <a:t> </a:t>
            </a:r>
            <a:r>
              <a:rPr lang="ca-ES" sz="2400" b="1" baseline="0" dirty="0" err="1">
                <a:solidFill>
                  <a:schemeClr val="tx2"/>
                </a:solidFill>
              </a:rPr>
              <a:t>last</a:t>
            </a:r>
            <a:r>
              <a:rPr lang="ca-ES" sz="2400" b="1" baseline="0" dirty="0">
                <a:solidFill>
                  <a:schemeClr val="tx2"/>
                </a:solidFill>
              </a:rPr>
              <a:t> 12 </a:t>
            </a:r>
            <a:r>
              <a:rPr lang="ca-ES" sz="2400" b="1" baseline="0" dirty="0" err="1">
                <a:solidFill>
                  <a:schemeClr val="tx2"/>
                </a:solidFill>
              </a:rPr>
              <a:t>months</a:t>
            </a:r>
            <a:r>
              <a:rPr lang="ca-ES" sz="2400" b="1" baseline="0" dirty="0">
                <a:solidFill>
                  <a:schemeClr val="tx2"/>
                </a:solidFill>
              </a:rPr>
              <a:t> </a:t>
            </a:r>
            <a:endParaRPr lang="ca-ES" sz="2400" b="1" dirty="0">
              <a:solidFill>
                <a:schemeClr val="tx2"/>
              </a:solidFill>
            </a:endParaRP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5.6490747059850493E-2"/>
          <c:y val="0.14972123148513519"/>
          <c:w val="0.90729055898550959"/>
          <c:h val="0.5691514799760435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'descritpiva 2017'!$B$212</c:f>
              <c:strCache>
                <c:ptCount val="1"/>
                <c:pt idx="0">
                  <c:v>TSM 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cat>
            <c:strRef>
              <c:f>'descritpiva 2017'!$A$213:$A$223</c:f>
              <c:strCache>
                <c:ptCount val="11"/>
                <c:pt idx="0">
                  <c:v>oral</c:v>
                </c:pt>
                <c:pt idx="1">
                  <c:v>Anal </c:v>
                </c:pt>
                <c:pt idx="2">
                  <c:v>fisting insertivo</c:v>
                </c:pt>
                <c:pt idx="3">
                  <c:v>fisting recpetivo</c:v>
                </c:pt>
                <c:pt idx="4">
                  <c:v>sadomasoquismo</c:v>
                </c:pt>
                <c:pt idx="5">
                  <c:v>trio</c:v>
                </c:pt>
                <c:pt idx="6">
                  <c:v>doble penetracion</c:v>
                </c:pt>
                <c:pt idx="7">
                  <c:v>beso negro insertivo</c:v>
                </c:pt>
                <c:pt idx="8">
                  <c:v>beso negro receptivo</c:v>
                </c:pt>
                <c:pt idx="9">
                  <c:v>scat</c:v>
                </c:pt>
                <c:pt idx="10">
                  <c:v>tragar semen</c:v>
                </c:pt>
              </c:strCache>
            </c:strRef>
          </c:cat>
          <c:val>
            <c:numRef>
              <c:f>'descritpiva 2017'!$B$213:$B$223</c:f>
              <c:numCache>
                <c:formatCode>General</c:formatCode>
                <c:ptCount val="11"/>
                <c:pt idx="0">
                  <c:v>97.8</c:v>
                </c:pt>
                <c:pt idx="1">
                  <c:v>97.8</c:v>
                </c:pt>
                <c:pt idx="2">
                  <c:v>46.1</c:v>
                </c:pt>
                <c:pt idx="3">
                  <c:v>4.5</c:v>
                </c:pt>
                <c:pt idx="4">
                  <c:v>48.3</c:v>
                </c:pt>
                <c:pt idx="5">
                  <c:v>60.2</c:v>
                </c:pt>
                <c:pt idx="6">
                  <c:v>33.700000000000003</c:v>
                </c:pt>
                <c:pt idx="7">
                  <c:v>27</c:v>
                </c:pt>
                <c:pt idx="8">
                  <c:v>42.7</c:v>
                </c:pt>
                <c:pt idx="9">
                  <c:v>6.7000000000000028</c:v>
                </c:pt>
                <c:pt idx="10">
                  <c:v>5.5999999999999943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2CD-4159-9BA6-6723D698309F}"/>
            </c:ext>
          </c:extLst>
        </c:ser>
        <c:ser>
          <c:idx val="1"/>
          <c:order val="1"/>
          <c:tx>
            <c:strRef>
              <c:f>'descritpiva 2017'!$C$212</c:f>
              <c:strCache>
                <c:ptCount val="1"/>
                <c:pt idx="0">
                  <c:v>TST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invertIfNegative val="0"/>
          <c:cat>
            <c:strRef>
              <c:f>'descritpiva 2017'!$A$213:$A$223</c:f>
              <c:strCache>
                <c:ptCount val="11"/>
                <c:pt idx="0">
                  <c:v>oral</c:v>
                </c:pt>
                <c:pt idx="1">
                  <c:v>Anal </c:v>
                </c:pt>
                <c:pt idx="2">
                  <c:v>fisting insertivo</c:v>
                </c:pt>
                <c:pt idx="3">
                  <c:v>fisting recpetivo</c:v>
                </c:pt>
                <c:pt idx="4">
                  <c:v>sadomasoquismo</c:v>
                </c:pt>
                <c:pt idx="5">
                  <c:v>trio</c:v>
                </c:pt>
                <c:pt idx="6">
                  <c:v>doble penetracion</c:v>
                </c:pt>
                <c:pt idx="7">
                  <c:v>beso negro insertivo</c:v>
                </c:pt>
                <c:pt idx="8">
                  <c:v>beso negro receptivo</c:v>
                </c:pt>
                <c:pt idx="9">
                  <c:v>scat</c:v>
                </c:pt>
                <c:pt idx="10">
                  <c:v>tragar semen</c:v>
                </c:pt>
              </c:strCache>
            </c:strRef>
          </c:cat>
          <c:val>
            <c:numRef>
              <c:f>'descritpiva 2017'!$C$213:$C$223</c:f>
              <c:numCache>
                <c:formatCode>General</c:formatCode>
                <c:ptCount val="11"/>
                <c:pt idx="0">
                  <c:v>100</c:v>
                </c:pt>
                <c:pt idx="1">
                  <c:v>97.6</c:v>
                </c:pt>
                <c:pt idx="2">
                  <c:v>16</c:v>
                </c:pt>
                <c:pt idx="3">
                  <c:v>0.8</c:v>
                </c:pt>
                <c:pt idx="4">
                  <c:v>19.400000000000006</c:v>
                </c:pt>
                <c:pt idx="5">
                  <c:v>21.5</c:v>
                </c:pt>
                <c:pt idx="6">
                  <c:v>1.5999999999999888</c:v>
                </c:pt>
                <c:pt idx="7">
                  <c:v>64.8</c:v>
                </c:pt>
                <c:pt idx="8">
                  <c:v>68</c:v>
                </c:pt>
                <c:pt idx="9">
                  <c:v>2.4000000000000057</c:v>
                </c:pt>
                <c:pt idx="10">
                  <c:v>6.4000000000000083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2CD-4159-9BA6-6723D69830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89511040"/>
        <c:axId val="89653248"/>
      </c:barChart>
      <c:catAx>
        <c:axId val="8951104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89653248"/>
        <c:crosses val="autoZero"/>
        <c:auto val="1"/>
        <c:lblAlgn val="ctr"/>
        <c:lblOffset val="100"/>
        <c:noMultiLvlLbl val="0"/>
      </c:catAx>
      <c:valAx>
        <c:axId val="89653248"/>
        <c:scaling>
          <c:orientation val="minMax"/>
          <c:max val="100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crossAx val="8951104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83568681762632691"/>
          <c:y val="5.0462416320667419E-2"/>
          <c:w val="0.13030496611487613"/>
          <c:h val="8.409756797048458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000"/>
      </a:pPr>
      <a:endParaRPr lang="es-E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a-E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Hoja1!$M$104</c:f>
              <c:strCache>
                <c:ptCount val="1"/>
                <c:pt idx="0">
                  <c:v>Media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6067012853863338E-3"/>
                  <c:y val="-8.8967305300379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D8B-4F6A-9340-8C4587DCFE7F}"/>
                </c:ext>
              </c:extLst>
            </c:dLbl>
            <c:dLbl>
              <c:idx val="1"/>
              <c:layout>
                <c:manualLayout>
                  <c:x val="-3.2134025707726715E-3"/>
                  <c:y val="-8.28316290727665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D8B-4F6A-9340-8C4587DCFE7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Hoja1!$N$102:$O$103</c:f>
              <c:multiLvlStrCache>
                <c:ptCount val="2"/>
                <c:lvl>
                  <c:pt idx="0">
                    <c:v>Sí</c:v>
                  </c:pt>
                  <c:pt idx="1">
                    <c:v>no</c:v>
                  </c:pt>
                </c:lvl>
                <c:lvl>
                  <c:pt idx="0">
                    <c:v>Tener otro trabajo</c:v>
                  </c:pt>
                </c:lvl>
              </c:multiLvlStrCache>
            </c:multiLvlStrRef>
          </c:cat>
          <c:val>
            <c:numRef>
              <c:f>Hoja1!$N$104:$O$104</c:f>
              <c:numCache>
                <c:formatCode>General</c:formatCode>
                <c:ptCount val="2"/>
                <c:pt idx="0">
                  <c:v>6.9</c:v>
                </c:pt>
                <c:pt idx="1">
                  <c:v>17.899999999999999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D8B-4F6A-9340-8C4587DCFE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5690880"/>
        <c:axId val="155692416"/>
      </c:barChart>
      <c:lineChart>
        <c:grouping val="standard"/>
        <c:varyColors val="0"/>
        <c:ser>
          <c:idx val="1"/>
          <c:order val="1"/>
          <c:tx>
            <c:strRef>
              <c:f>Hoja1!$M$105</c:f>
              <c:strCache>
                <c:ptCount val="1"/>
                <c:pt idx="0">
                  <c:v>IC min</c:v>
                </c:pt>
              </c:strCache>
            </c:strRef>
          </c:tx>
          <c:spPr>
            <a:ln w="19050">
              <a:noFill/>
            </a:ln>
          </c:spPr>
          <c:cat>
            <c:multiLvlStrRef>
              <c:f>Hoja1!$N$102:$O$103</c:f>
              <c:multiLvlStrCache>
                <c:ptCount val="2"/>
                <c:lvl>
                  <c:pt idx="0">
                    <c:v>Sí</c:v>
                  </c:pt>
                  <c:pt idx="1">
                    <c:v>no</c:v>
                  </c:pt>
                </c:lvl>
                <c:lvl>
                  <c:pt idx="0">
                    <c:v>Tener otro trabajo</c:v>
                  </c:pt>
                </c:lvl>
              </c:multiLvlStrCache>
            </c:multiLvlStrRef>
          </c:cat>
          <c:val>
            <c:numRef>
              <c:f>Hoja1!$N$105:$O$105</c:f>
              <c:numCache>
                <c:formatCode>General</c:formatCode>
                <c:ptCount val="2"/>
                <c:pt idx="0">
                  <c:v>5</c:v>
                </c:pt>
                <c:pt idx="1">
                  <c:v>16.100000000000001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D8B-4F6A-9340-8C4587DCFE7F}"/>
            </c:ext>
          </c:extLst>
        </c:ser>
        <c:ser>
          <c:idx val="2"/>
          <c:order val="2"/>
          <c:tx>
            <c:strRef>
              <c:f>Hoja1!$M$106</c:f>
              <c:strCache>
                <c:ptCount val="1"/>
                <c:pt idx="0">
                  <c:v>IC max</c:v>
                </c:pt>
              </c:strCache>
            </c:strRef>
          </c:tx>
          <c:spPr>
            <a:ln w="19050">
              <a:noFill/>
            </a:ln>
          </c:spPr>
          <c:cat>
            <c:multiLvlStrRef>
              <c:f>Hoja1!$N$102:$O$103</c:f>
              <c:multiLvlStrCache>
                <c:ptCount val="2"/>
                <c:lvl>
                  <c:pt idx="0">
                    <c:v>Sí</c:v>
                  </c:pt>
                  <c:pt idx="1">
                    <c:v>no</c:v>
                  </c:pt>
                </c:lvl>
                <c:lvl>
                  <c:pt idx="0">
                    <c:v>Tener otro trabajo</c:v>
                  </c:pt>
                </c:lvl>
              </c:multiLvlStrCache>
            </c:multiLvlStrRef>
          </c:cat>
          <c:val>
            <c:numRef>
              <c:f>Hoja1!$N$106:$O$106</c:f>
              <c:numCache>
                <c:formatCode>General</c:formatCode>
                <c:ptCount val="2"/>
                <c:pt idx="0">
                  <c:v>8.8000000000000007</c:v>
                </c:pt>
                <c:pt idx="1">
                  <c:v>19.8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1D8B-4F6A-9340-8C4587DCFE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/>
        <c:marker val="1"/>
        <c:smooth val="0"/>
        <c:axId val="155706496"/>
        <c:axId val="155708032"/>
      </c:lineChart>
      <c:catAx>
        <c:axId val="155690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55692416"/>
        <c:crosses val="autoZero"/>
        <c:auto val="1"/>
        <c:lblAlgn val="ctr"/>
        <c:lblOffset val="100"/>
        <c:noMultiLvlLbl val="0"/>
      </c:catAx>
      <c:valAx>
        <c:axId val="15569241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55690880"/>
        <c:crosses val="autoZero"/>
        <c:crossBetween val="between"/>
      </c:valAx>
      <c:catAx>
        <c:axId val="15570649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55708032"/>
        <c:crosses val="autoZero"/>
        <c:auto val="1"/>
        <c:lblAlgn val="ctr"/>
        <c:lblOffset val="100"/>
        <c:noMultiLvlLbl val="0"/>
      </c:catAx>
      <c:valAx>
        <c:axId val="155708032"/>
        <c:scaling>
          <c:orientation val="minMax"/>
        </c:scaling>
        <c:delete val="1"/>
        <c:axPos val="r"/>
        <c:numFmt formatCode="General" sourceLinked="1"/>
        <c:majorTickMark val="out"/>
        <c:minorTickMark val="none"/>
        <c:tickLblPos val="none"/>
        <c:crossAx val="155706496"/>
        <c:crosses val="max"/>
        <c:crossBetween val="between"/>
      </c:valAx>
    </c:plotArea>
    <c:plotVisOnly val="1"/>
    <c:dispBlanksAs val="gap"/>
    <c:showDLblsOverMax val="0"/>
  </c:chart>
  <c:txPr>
    <a:bodyPr/>
    <a:lstStyle/>
    <a:p>
      <a:pPr>
        <a:defRPr sz="1600"/>
      </a:pPr>
      <a:endParaRPr lang="es-E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a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/>
            </a:pPr>
            <a:r>
              <a:rPr lang="ca-ES" sz="2400" b="1" dirty="0">
                <a:solidFill>
                  <a:schemeClr val="tx2"/>
                </a:solidFill>
              </a:rPr>
              <a:t>Access</a:t>
            </a:r>
            <a:r>
              <a:rPr lang="ca-ES" sz="2400" b="1" baseline="0" dirty="0">
                <a:solidFill>
                  <a:schemeClr val="tx2"/>
                </a:solidFill>
              </a:rPr>
              <a:t> to </a:t>
            </a:r>
            <a:r>
              <a:rPr lang="ca-ES" sz="2400" b="1" baseline="0" dirty="0" err="1">
                <a:solidFill>
                  <a:schemeClr val="tx2"/>
                </a:solidFill>
              </a:rPr>
              <a:t>health</a:t>
            </a:r>
            <a:r>
              <a:rPr lang="ca-ES" sz="2400" b="1" baseline="0" dirty="0">
                <a:solidFill>
                  <a:schemeClr val="tx2"/>
                </a:solidFill>
              </a:rPr>
              <a:t> </a:t>
            </a:r>
            <a:r>
              <a:rPr lang="ca-ES" sz="2400" b="1" baseline="0" dirty="0" err="1">
                <a:solidFill>
                  <a:schemeClr val="tx2"/>
                </a:solidFill>
              </a:rPr>
              <a:t>services</a:t>
            </a:r>
            <a:r>
              <a:rPr lang="ca-ES" sz="2400" b="1" baseline="0" dirty="0">
                <a:solidFill>
                  <a:schemeClr val="tx2"/>
                </a:solidFill>
              </a:rPr>
              <a:t> </a:t>
            </a:r>
            <a:r>
              <a:rPr lang="ca-ES" sz="2400" b="1" baseline="0" dirty="0" err="1">
                <a:solidFill>
                  <a:schemeClr val="tx2"/>
                </a:solidFill>
              </a:rPr>
              <a:t>during</a:t>
            </a:r>
            <a:r>
              <a:rPr lang="ca-ES" sz="2400" b="1" baseline="0" dirty="0">
                <a:solidFill>
                  <a:schemeClr val="tx2"/>
                </a:solidFill>
              </a:rPr>
              <a:t> </a:t>
            </a:r>
            <a:r>
              <a:rPr lang="ca-ES" sz="2400" b="1" baseline="0" dirty="0" err="1">
                <a:solidFill>
                  <a:schemeClr val="tx2"/>
                </a:solidFill>
              </a:rPr>
              <a:t>last</a:t>
            </a:r>
            <a:r>
              <a:rPr lang="ca-ES" sz="2400" b="1" baseline="0" dirty="0">
                <a:solidFill>
                  <a:schemeClr val="tx2"/>
                </a:solidFill>
              </a:rPr>
              <a:t> 12 </a:t>
            </a:r>
            <a:r>
              <a:rPr lang="ca-ES" sz="2400" b="1" baseline="0" dirty="0" err="1">
                <a:solidFill>
                  <a:schemeClr val="tx2"/>
                </a:solidFill>
              </a:rPr>
              <a:t>months</a:t>
            </a:r>
            <a:r>
              <a:rPr lang="ca-ES" sz="2400" b="1" baseline="0" dirty="0">
                <a:solidFill>
                  <a:schemeClr val="tx2"/>
                </a:solidFill>
              </a:rPr>
              <a:t> </a:t>
            </a:r>
            <a:endParaRPr lang="ca-ES" sz="2400" b="1" dirty="0">
              <a:solidFill>
                <a:schemeClr val="tx2"/>
              </a:solidFill>
            </a:endParaRP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Hoja1!$AW$118</c:f>
              <c:strCache>
                <c:ptCount val="1"/>
                <c:pt idx="0">
                  <c:v>Acceso a servicios 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Hoja1!$AX$116:$AY$117</c:f>
              <c:multiLvlStrCache>
                <c:ptCount val="2"/>
                <c:lvl>
                  <c:pt idx="0">
                    <c:v>Sí</c:v>
                  </c:pt>
                  <c:pt idx="1">
                    <c:v>No</c:v>
                  </c:pt>
                </c:lvl>
                <c:lvl>
                  <c:pt idx="0">
                    <c:v>Experiencia de discriminación o violencia </c:v>
                  </c:pt>
                </c:lvl>
              </c:multiLvlStrCache>
            </c:multiLvlStrRef>
          </c:cat>
          <c:val>
            <c:numRef>
              <c:f>Hoja1!$AX$118:$AY$118</c:f>
              <c:numCache>
                <c:formatCode>General</c:formatCode>
                <c:ptCount val="2"/>
                <c:pt idx="0">
                  <c:v>52.2</c:v>
                </c:pt>
                <c:pt idx="1">
                  <c:v>69.7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372-444C-BD1D-79198F4D4D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155804800"/>
        <c:axId val="155806336"/>
      </c:barChart>
      <c:catAx>
        <c:axId val="15580480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55806336"/>
        <c:crosses val="autoZero"/>
        <c:auto val="1"/>
        <c:lblAlgn val="ctr"/>
        <c:lblOffset val="100"/>
        <c:noMultiLvlLbl val="0"/>
      </c:catAx>
      <c:valAx>
        <c:axId val="155806336"/>
        <c:scaling>
          <c:orientation val="minMax"/>
          <c:max val="100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crossAx val="155804800"/>
        <c:crosses val="autoZero"/>
        <c:crossBetween val="between"/>
        <c:majorUnit val="20"/>
      </c:valAx>
    </c:plotArea>
    <c:plotVisOnly val="1"/>
    <c:dispBlanksAs val="gap"/>
    <c:showDLblsOverMax val="0"/>
  </c:chart>
  <c:txPr>
    <a:bodyPr/>
    <a:lstStyle/>
    <a:p>
      <a:pPr>
        <a:defRPr sz="1600"/>
      </a:pPr>
      <a:endParaRPr lang="es-E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a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400" b="1" dirty="0">
                <a:solidFill>
                  <a:schemeClr val="tx2"/>
                </a:solidFill>
              </a:rPr>
              <a:t>Self</a:t>
            </a:r>
            <a:r>
              <a:rPr lang="en-US" sz="2400" b="1" baseline="0" dirty="0">
                <a:solidFill>
                  <a:schemeClr val="tx2"/>
                </a:solidFill>
              </a:rPr>
              <a:t> reported STI during last 12 months according to have or not health insurance </a:t>
            </a:r>
            <a:endParaRPr lang="en-US" sz="2400" b="1" dirty="0">
              <a:solidFill>
                <a:schemeClr val="tx2"/>
              </a:solidFill>
            </a:endParaRP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'objective 2'!$AJ$128</c:f>
              <c:strCache>
                <c:ptCount val="1"/>
                <c:pt idx="0">
                  <c:v>ITS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'objective 2'!$AK$126:$AL$127</c:f>
              <c:multiLvlStrCache>
                <c:ptCount val="2"/>
                <c:lvl>
                  <c:pt idx="0">
                    <c:v>Sí</c:v>
                  </c:pt>
                  <c:pt idx="1">
                    <c:v>No</c:v>
                  </c:pt>
                </c:lvl>
                <c:lvl>
                  <c:pt idx="0">
                    <c:v>Disponibilidad de tarjeta sanitaria o seguro médico (o en trámite)</c:v>
                  </c:pt>
                </c:lvl>
              </c:multiLvlStrCache>
            </c:multiLvlStrRef>
          </c:cat>
          <c:val>
            <c:numRef>
              <c:f>'objective 2'!$AK$128:$AL$128</c:f>
              <c:numCache>
                <c:formatCode>General</c:formatCode>
                <c:ptCount val="2"/>
                <c:pt idx="0">
                  <c:v>16.5</c:v>
                </c:pt>
                <c:pt idx="1">
                  <c:v>36.700000000000003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9DF-41E4-A698-3E671ECCE8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5461504"/>
        <c:axId val="155463040"/>
      </c:barChart>
      <c:catAx>
        <c:axId val="1554615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55463040"/>
        <c:crosses val="autoZero"/>
        <c:auto val="1"/>
        <c:lblAlgn val="ctr"/>
        <c:lblOffset val="100"/>
        <c:noMultiLvlLbl val="0"/>
      </c:catAx>
      <c:valAx>
        <c:axId val="155463040"/>
        <c:scaling>
          <c:orientation val="minMax"/>
          <c:max val="1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5461504"/>
        <c:crosses val="autoZero"/>
        <c:crossBetween val="between"/>
        <c:majorUnit val="20"/>
      </c:valAx>
    </c:plotArea>
    <c:plotVisOnly val="1"/>
    <c:dispBlanksAs val="gap"/>
    <c:showDLblsOverMax val="0"/>
  </c:chart>
  <c:txPr>
    <a:bodyPr/>
    <a:lstStyle/>
    <a:p>
      <a:pPr>
        <a:defRPr sz="1600"/>
      </a:pPr>
      <a:endParaRPr lang="es-E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a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/>
            </a:pPr>
            <a:r>
              <a:rPr lang="ca-ES" sz="2400" dirty="0" err="1">
                <a:solidFill>
                  <a:schemeClr val="tx2"/>
                </a:solidFill>
              </a:rPr>
              <a:t>Visite</a:t>
            </a:r>
            <a:r>
              <a:rPr lang="ca-ES" sz="2400" baseline="0" dirty="0">
                <a:solidFill>
                  <a:schemeClr val="tx2"/>
                </a:solidFill>
              </a:rPr>
              <a:t> to a </a:t>
            </a:r>
            <a:r>
              <a:rPr lang="ca-ES" sz="2400" baseline="0" dirty="0" err="1">
                <a:solidFill>
                  <a:schemeClr val="tx2"/>
                </a:solidFill>
              </a:rPr>
              <a:t>health</a:t>
            </a:r>
            <a:r>
              <a:rPr lang="ca-ES" sz="2400" baseline="0" dirty="0">
                <a:solidFill>
                  <a:schemeClr val="tx2"/>
                </a:solidFill>
              </a:rPr>
              <a:t> </a:t>
            </a:r>
            <a:r>
              <a:rPr lang="ca-ES" sz="2400" baseline="0" dirty="0" err="1">
                <a:solidFill>
                  <a:schemeClr val="tx2"/>
                </a:solidFill>
              </a:rPr>
              <a:t>care</a:t>
            </a:r>
            <a:r>
              <a:rPr lang="ca-ES" sz="2400" baseline="0" dirty="0">
                <a:solidFill>
                  <a:schemeClr val="tx2"/>
                </a:solidFill>
              </a:rPr>
              <a:t> </a:t>
            </a:r>
            <a:r>
              <a:rPr lang="ca-ES" sz="2400" baseline="0" dirty="0" err="1">
                <a:solidFill>
                  <a:schemeClr val="tx2"/>
                </a:solidFill>
              </a:rPr>
              <a:t>service</a:t>
            </a:r>
            <a:r>
              <a:rPr lang="ca-ES" sz="2400" baseline="0" dirty="0">
                <a:solidFill>
                  <a:schemeClr val="tx2"/>
                </a:solidFill>
              </a:rPr>
              <a:t> </a:t>
            </a:r>
            <a:r>
              <a:rPr lang="ca-ES" sz="2400" baseline="0" dirty="0" err="1">
                <a:solidFill>
                  <a:schemeClr val="tx2"/>
                </a:solidFill>
              </a:rPr>
              <a:t>during</a:t>
            </a:r>
            <a:r>
              <a:rPr lang="ca-ES" sz="2400" baseline="0" dirty="0">
                <a:solidFill>
                  <a:schemeClr val="tx2"/>
                </a:solidFill>
              </a:rPr>
              <a:t> </a:t>
            </a:r>
            <a:r>
              <a:rPr lang="ca-ES" sz="2400" baseline="0" dirty="0" err="1">
                <a:solidFill>
                  <a:schemeClr val="tx2"/>
                </a:solidFill>
              </a:rPr>
              <a:t>last</a:t>
            </a:r>
            <a:r>
              <a:rPr lang="ca-ES" sz="2400" baseline="0" dirty="0">
                <a:solidFill>
                  <a:schemeClr val="tx2"/>
                </a:solidFill>
              </a:rPr>
              <a:t> 12 </a:t>
            </a:r>
            <a:r>
              <a:rPr lang="ca-ES" sz="2400" baseline="0" dirty="0" err="1">
                <a:solidFill>
                  <a:schemeClr val="tx2"/>
                </a:solidFill>
              </a:rPr>
              <a:t>month</a:t>
            </a:r>
            <a:r>
              <a:rPr lang="ca-ES" sz="2400" baseline="0" dirty="0">
                <a:solidFill>
                  <a:schemeClr val="tx2"/>
                </a:solidFill>
              </a:rPr>
              <a:t> </a:t>
            </a:r>
            <a:r>
              <a:rPr lang="ca-ES" sz="2400" baseline="0" dirty="0" err="1">
                <a:solidFill>
                  <a:schemeClr val="tx2"/>
                </a:solidFill>
              </a:rPr>
              <a:t>according</a:t>
            </a:r>
            <a:r>
              <a:rPr lang="ca-ES" sz="2400" baseline="0" dirty="0">
                <a:solidFill>
                  <a:schemeClr val="tx2"/>
                </a:solidFill>
              </a:rPr>
              <a:t> to legal status </a:t>
            </a:r>
            <a:endParaRPr lang="ca-ES" sz="2400" dirty="0">
              <a:solidFill>
                <a:schemeClr val="tx2"/>
              </a:solidFill>
            </a:endParaRPr>
          </a:p>
        </c:rich>
      </c:tx>
      <c:layout>
        <c:manualLayout>
          <c:xMode val="edge"/>
          <c:yMode val="edge"/>
          <c:x val="0.12750280639483533"/>
          <c:y val="0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Hoja1!$W$165</c:f>
              <c:strCache>
                <c:ptCount val="1"/>
                <c:pt idx="0">
                  <c:v>acceso  a servicios 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Hoja1!$X$163:$Y$164</c:f>
              <c:multiLvlStrCache>
                <c:ptCount val="2"/>
                <c:lvl>
                  <c:pt idx="0">
                    <c:v>Sí</c:v>
                  </c:pt>
                  <c:pt idx="1">
                    <c:v>No</c:v>
                  </c:pt>
                </c:lvl>
                <c:lvl>
                  <c:pt idx="0">
                    <c:v>Dispone de permiso de residencia (o en trámite)</c:v>
                  </c:pt>
                </c:lvl>
              </c:multiLvlStrCache>
            </c:multiLvlStrRef>
          </c:cat>
          <c:val>
            <c:numRef>
              <c:f>Hoja1!$X$165:$Y$165</c:f>
              <c:numCache>
                <c:formatCode>General</c:formatCode>
                <c:ptCount val="2"/>
                <c:pt idx="0">
                  <c:v>77.900000000000006</c:v>
                </c:pt>
                <c:pt idx="1">
                  <c:v>55.1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3E4-457D-ADB0-E02B49D9B0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5536768"/>
        <c:axId val="155554944"/>
      </c:barChart>
      <c:catAx>
        <c:axId val="1555367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55554944"/>
        <c:crosses val="autoZero"/>
        <c:auto val="1"/>
        <c:lblAlgn val="ctr"/>
        <c:lblOffset val="100"/>
        <c:noMultiLvlLbl val="0"/>
      </c:catAx>
      <c:valAx>
        <c:axId val="155554944"/>
        <c:scaling>
          <c:orientation val="minMax"/>
          <c:max val="1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5536768"/>
        <c:crosses val="autoZero"/>
        <c:crossBetween val="between"/>
        <c:majorUnit val="20"/>
      </c:valAx>
    </c:plotArea>
    <c:plotVisOnly val="1"/>
    <c:dispBlanksAs val="gap"/>
    <c:showDLblsOverMax val="0"/>
  </c:chart>
  <c:txPr>
    <a:bodyPr/>
    <a:lstStyle/>
    <a:p>
      <a:pPr>
        <a:defRPr sz="1600"/>
      </a:pPr>
      <a:endParaRPr lang="es-E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625521-94A0-460B-B873-2E433DA52D80}" type="datetimeFigureOut">
              <a:rPr lang="en-GB" smtClean="0"/>
              <a:t>22/07/2019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FDDCCF-4F6E-433A-B627-E700498FE5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69968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capçaler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Contenidor de dat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7A76EE-AB56-43D7-8DD8-3A52D8BEDC6B}" type="datetimeFigureOut">
              <a:rPr lang="es-ES" smtClean="0"/>
              <a:t>22/07/2019</a:t>
            </a:fld>
            <a:endParaRPr lang="es-ES"/>
          </a:p>
        </p:txBody>
      </p:sp>
      <p:sp>
        <p:nvSpPr>
          <p:cNvPr id="4" name="Contenidor d'imatge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Contenidor de notes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s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8D4E5F-8843-4DEE-A3BC-B9FB9F8B52C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68875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Transgender female and male sex workers are </a:t>
            </a:r>
            <a:r>
              <a:rPr lang="en-US" sz="1200" u="sng" dirty="0"/>
              <a:t>vulnerable and hard-to-reach populations</a:t>
            </a:r>
            <a:r>
              <a:rPr lang="en-US" sz="1200" dirty="0"/>
              <a:t>. </a:t>
            </a:r>
          </a:p>
          <a:p>
            <a:endParaRPr lang="en-US" sz="1200" dirty="0"/>
          </a:p>
          <a:p>
            <a:r>
              <a:rPr lang="en-US" sz="1200" dirty="0"/>
              <a:t>There is a scarce </a:t>
            </a:r>
            <a:r>
              <a:rPr lang="en-US" sz="1200" u="sng" dirty="0"/>
              <a:t>data on HIV and other STI prevalence </a:t>
            </a:r>
            <a:r>
              <a:rPr lang="en-US" sz="1200" dirty="0"/>
              <a:t>and there is no </a:t>
            </a:r>
            <a:r>
              <a:rPr lang="en-US" sz="1200" u="sng" dirty="0"/>
              <a:t>data on HIV/STI incidence </a:t>
            </a:r>
            <a:r>
              <a:rPr lang="en-US" sz="1200" dirty="0"/>
              <a:t>among transgender female and male sex workers in Catalonia and Spain.</a:t>
            </a:r>
          </a:p>
          <a:p>
            <a:endParaRPr lang="en-US" sz="1200" dirty="0"/>
          </a:p>
          <a:p>
            <a:r>
              <a:rPr lang="en-US" sz="1200" dirty="0"/>
              <a:t>The </a:t>
            </a:r>
            <a:r>
              <a:rPr lang="en-US" sz="1200" u="sng" dirty="0"/>
              <a:t>determinants of HIV acquisition and health needs </a:t>
            </a:r>
            <a:r>
              <a:rPr lang="en-US" sz="1200" dirty="0"/>
              <a:t>among transgender female and male sex workers are seldom studied in Catalonia and Spain</a:t>
            </a:r>
          </a:p>
          <a:p>
            <a:endParaRPr lang="es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8D4E5F-8843-4DEE-A3BC-B9FB9F8B52CD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179549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sz="1200" b="1" dirty="0"/>
              <a:t>Active follow-up:</a:t>
            </a:r>
          </a:p>
          <a:p>
            <a:pPr>
              <a:buFont typeface="Wingdings" pitchFamily="2" charset="2"/>
              <a:buChar char="v"/>
            </a:pPr>
            <a:endParaRPr lang="en-US" sz="1200" b="1" dirty="0"/>
          </a:p>
          <a:p>
            <a:pPr>
              <a:buFontTx/>
              <a:buChar char="-"/>
            </a:pPr>
            <a:r>
              <a:rPr lang="en-US" sz="1200" dirty="0"/>
              <a:t>Strategies using social media, mobile texting, and web-based apps</a:t>
            </a:r>
          </a:p>
          <a:p>
            <a:pPr>
              <a:buFontTx/>
              <a:buChar char="-"/>
            </a:pPr>
            <a:r>
              <a:rPr lang="en-US" sz="1200" dirty="0"/>
              <a:t>Incentives at each visit</a:t>
            </a:r>
          </a:p>
          <a:p>
            <a:pPr>
              <a:buFontTx/>
              <a:buChar char="-"/>
            </a:pPr>
            <a:r>
              <a:rPr lang="en-US" sz="1200" dirty="0"/>
              <a:t>Individual contacts with participants for feed-back, planning the appointments</a:t>
            </a:r>
          </a:p>
          <a:p>
            <a:endParaRPr lang="ca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B1566A-8148-4719-A36A-D9AEC4179BD1}" type="slidenum">
              <a:rPr lang="ca-ES" smtClean="0"/>
              <a:pPr/>
              <a:t>17</a:t>
            </a:fld>
            <a:endParaRPr lang="ca-E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8D4E5F-8843-4DEE-A3BC-B9FB9F8B52CD}" type="slidenum">
              <a:rPr lang="es-ES" smtClean="0"/>
              <a:t>18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167344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8D4E5F-8843-4DEE-A3BC-B9FB9F8B52CD}" type="slidenum">
              <a:rPr lang="es-ES" smtClean="0"/>
              <a:t>19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92765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3835BF-3C3E-4883-89FC-AFD9B2263573}" type="slidenum">
              <a:rPr lang="ca-ES" smtClean="0"/>
              <a:t>5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4808018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buFont typeface="Wingdings" pitchFamily="2" charset="2"/>
              <a:buChar char="v"/>
            </a:pPr>
            <a:r>
              <a:rPr lang="en-US" sz="1200" b="1" dirty="0"/>
              <a:t>Recruitment</a:t>
            </a:r>
          </a:p>
          <a:p>
            <a:pPr algn="just">
              <a:buFontTx/>
              <a:buChar char="-"/>
            </a:pPr>
            <a:endParaRPr lang="en-US" sz="1200" dirty="0"/>
          </a:p>
          <a:p>
            <a:pPr algn="just">
              <a:buFontTx/>
              <a:buChar char="-"/>
            </a:pPr>
            <a:r>
              <a:rPr lang="en-US" sz="1200" dirty="0"/>
              <a:t>Promotional information (online or print) were distributed during outreach activities or using social media mobile testing and web-base apps.</a:t>
            </a:r>
          </a:p>
          <a:p>
            <a:pPr algn="just">
              <a:buFontTx/>
              <a:buChar char="-"/>
            </a:pPr>
            <a:r>
              <a:rPr lang="en-US" sz="1200" dirty="0"/>
              <a:t>An specific online strategy using ads placed on sex work sites has been design to reach sexual workers who do not attend community-based centers (</a:t>
            </a:r>
            <a:r>
              <a:rPr lang="en-US" sz="1200" i="1" dirty="0"/>
              <a:t>hidden population</a:t>
            </a:r>
            <a:r>
              <a:rPr lang="en-US" sz="1200" dirty="0"/>
              <a:t>)</a:t>
            </a:r>
          </a:p>
          <a:p>
            <a:pPr algn="just">
              <a:buFontTx/>
              <a:buChar char="-"/>
            </a:pPr>
            <a:r>
              <a:rPr lang="en-US" sz="1200" dirty="0"/>
              <a:t>Peer recruitment (snow ball approach)</a:t>
            </a:r>
          </a:p>
          <a:p>
            <a:endParaRPr lang="es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8D4E5F-8843-4DEE-A3BC-B9FB9F8B52CD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011026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3835BF-3C3E-4883-89FC-AFD9B2263573}" type="slidenum">
              <a:rPr lang="ca-ES" smtClean="0"/>
              <a:t>8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691840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a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5ADEF1-6579-4A78-A4C2-E45C77690B04}" type="slidenum">
              <a:rPr lang="es-ES" smtClean="0"/>
              <a:pPr/>
              <a:t>9</a:t>
            </a:fld>
            <a:endParaRPr lang="es-E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a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B1566A-8148-4719-A36A-D9AEC4179BD1}" type="slidenum">
              <a:rPr lang="ca-ES" smtClean="0"/>
              <a:pPr/>
              <a:t>11</a:t>
            </a:fld>
            <a:endParaRPr lang="ca-E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a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5ADEF1-6579-4A78-A4C2-E45C77690B04}" type="slidenum">
              <a:rPr lang="es-ES" smtClean="0"/>
              <a:pPr/>
              <a:t>12</a:t>
            </a:fld>
            <a:endParaRPr lang="es-E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a-ES" dirty="0"/>
          </a:p>
          <a:p>
            <a:endParaRPr lang="ca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DB8561-E4F1-4B05-9326-C85B520885D3}" type="slidenum">
              <a:rPr lang="ca-ES" smtClean="0"/>
              <a:pPr/>
              <a:t>14</a:t>
            </a:fld>
            <a:endParaRPr lang="ca-E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a-ES" baseline="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DB8561-E4F1-4B05-9326-C85B520885D3}" type="slidenum">
              <a:rPr lang="ca-ES" smtClean="0"/>
              <a:pPr/>
              <a:t>15</a:t>
            </a:fld>
            <a:endParaRPr lang="ca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93306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0459" y="274639"/>
            <a:ext cx="10691084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0459" y="1600202"/>
            <a:ext cx="10691084" cy="4525963"/>
          </a:xfrm>
        </p:spPr>
        <p:txBody>
          <a:bodyPr vert="eaVert"/>
          <a:lstStyle>
            <a:lvl1pPr>
              <a:defRPr>
                <a:latin typeface="Raleway" panose="020B0503030101060003" pitchFamily="34" charset="0"/>
              </a:defRPr>
            </a:lvl1pPr>
            <a:lvl2pPr>
              <a:defRPr>
                <a:latin typeface="Raleway" panose="020B0503030101060003" pitchFamily="34" charset="0"/>
              </a:defRPr>
            </a:lvl2pPr>
            <a:lvl3pPr>
              <a:defRPr>
                <a:latin typeface="Raleway" panose="020B0503030101060003" pitchFamily="34" charset="0"/>
              </a:defRPr>
            </a:lvl3pPr>
            <a:lvl4pPr>
              <a:defRPr>
                <a:latin typeface="Raleway" panose="020B0503030101060003" pitchFamily="34" charset="0"/>
              </a:defRPr>
            </a:lvl4pPr>
            <a:lvl5pPr>
              <a:defRPr>
                <a:latin typeface="Raleway" panose="020B0503030101060003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Franklin Gothic Book" panose="020B0503020102020204" pitchFamily="34" charset="0"/>
              </a:defRPr>
            </a:lvl1pPr>
            <a:lvl2pPr>
              <a:defRPr>
                <a:latin typeface="Franklin Gothic Book" panose="020B0503020102020204" pitchFamily="34" charset="0"/>
              </a:defRPr>
            </a:lvl2pPr>
            <a:lvl3pPr>
              <a:defRPr>
                <a:latin typeface="Franklin Gothic Book" panose="020B0503020102020204" pitchFamily="34" charset="0"/>
              </a:defRPr>
            </a:lvl3pPr>
            <a:lvl4pPr>
              <a:defRPr>
                <a:latin typeface="Franklin Gothic Book" panose="020B0503020102020204" pitchFamily="34" charset="0"/>
              </a:defRPr>
            </a:lvl4pPr>
            <a:lvl5pPr>
              <a:defRPr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130427"/>
            <a:ext cx="10363200" cy="1470025"/>
          </a:xfrm>
        </p:spPr>
        <p:txBody>
          <a:bodyPr/>
          <a:lstStyle>
            <a:lvl1pPr>
              <a:defRPr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AU" dirty="0"/>
              <a:t>CLICK TO ENTER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886200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/>
              <a:t>Click to enter presenter name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416" y="108843"/>
            <a:ext cx="3967168" cy="19127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0480" y="274639"/>
            <a:ext cx="10691040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0480" y="1600202"/>
            <a:ext cx="10691040" cy="4525963"/>
          </a:xfrm>
        </p:spPr>
        <p:txBody>
          <a:bodyPr/>
          <a:lstStyle>
            <a:lvl1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2pPr>
            <a:lvl3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3pPr>
            <a:lvl4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4pPr>
            <a:lvl5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  <p:pic>
        <p:nvPicPr>
          <p:cNvPr id="6" name="Picture 8" descr="logo_ceeiscat_configuracio1_petit">
            <a:extLst>
              <a:ext uri="{FF2B5EF4-FFF2-40B4-BE49-F238E27FC236}">
                <a16:creationId xmlns:a16="http://schemas.microsoft.com/office/drawing/2014/main" id="{11084445-DC97-4D2A-AF49-69729C8017F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275724" y="-3341"/>
            <a:ext cx="1916276" cy="936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4406902"/>
            <a:ext cx="103632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3864" y="274639"/>
            <a:ext cx="11064273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3863" y="1600202"/>
            <a:ext cx="5115611" cy="4525963"/>
          </a:xfrm>
        </p:spPr>
        <p:txBody>
          <a:bodyPr/>
          <a:lstStyle>
            <a:lvl1pPr>
              <a:defRPr sz="2800">
                <a:latin typeface="Franklin Gothic Book" panose="020B0503020102020204" pitchFamily="34" charset="0"/>
              </a:defRPr>
            </a:lvl1pPr>
            <a:lvl2pPr>
              <a:defRPr sz="2400">
                <a:latin typeface="Franklin Gothic Book" panose="020B0503020102020204" pitchFamily="34" charset="0"/>
              </a:defRPr>
            </a:lvl2pPr>
            <a:lvl3pPr>
              <a:defRPr sz="2000">
                <a:latin typeface="Franklin Gothic Book" panose="020B0503020102020204" pitchFamily="34" charset="0"/>
              </a:defRPr>
            </a:lvl3pPr>
            <a:lvl4pPr>
              <a:defRPr sz="1800">
                <a:latin typeface="Franklin Gothic Book" panose="020B0503020102020204" pitchFamily="34" charset="0"/>
              </a:defRPr>
            </a:lvl4pPr>
            <a:lvl5pPr>
              <a:defRPr sz="1800">
                <a:latin typeface="Franklin Gothic Book" panose="020B05030201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3336" y="1600202"/>
            <a:ext cx="5384800" cy="4525963"/>
          </a:xfrm>
        </p:spPr>
        <p:txBody>
          <a:bodyPr/>
          <a:lstStyle>
            <a:lvl1pPr>
              <a:defRPr sz="28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>
              <a:defRPr sz="2400">
                <a:solidFill>
                  <a:srgbClr val="383333"/>
                </a:solidFill>
                <a:latin typeface="Franklin Gothic Book" panose="020B0503020102020204" pitchFamily="34" charset="0"/>
              </a:defRPr>
            </a:lvl2pPr>
            <a:lvl3pPr>
              <a:defRPr sz="2000">
                <a:solidFill>
                  <a:srgbClr val="383333"/>
                </a:solidFill>
                <a:latin typeface="Franklin Gothic Book" panose="020B0503020102020204" pitchFamily="34" charset="0"/>
              </a:defRPr>
            </a:lvl3pPr>
            <a:lvl4pPr>
              <a:defRPr sz="1800">
                <a:solidFill>
                  <a:srgbClr val="383333"/>
                </a:solidFill>
                <a:latin typeface="Franklin Gothic Book" panose="020B0503020102020204" pitchFamily="34" charset="0"/>
              </a:defRPr>
            </a:lvl4pPr>
            <a:lvl5pPr>
              <a:defRPr sz="1800">
                <a:solidFill>
                  <a:srgbClr val="383333"/>
                </a:solidFill>
                <a:latin typeface="Franklin Gothic Book" panose="020B05030201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0459" y="274639"/>
            <a:ext cx="10691084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7655" y="1535114"/>
            <a:ext cx="511772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7655" y="2174875"/>
            <a:ext cx="511772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52510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5251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0459" y="274639"/>
            <a:ext cx="10691084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97297" y="273050"/>
            <a:ext cx="3729368" cy="1162051"/>
          </a:xfrm>
        </p:spPr>
        <p:txBody>
          <a:bodyPr anchor="b"/>
          <a:lstStyle>
            <a:lvl1pPr algn="l">
              <a:defRPr sz="2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2671" y="273053"/>
            <a:ext cx="6815667" cy="5853113"/>
          </a:xfrm>
        </p:spPr>
        <p:txBody>
          <a:bodyPr/>
          <a:lstStyle>
            <a:lvl1pPr>
              <a:defRPr sz="32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>
              <a:defRPr sz="2800">
                <a:solidFill>
                  <a:srgbClr val="383333"/>
                </a:solidFill>
                <a:latin typeface="Franklin Gothic Book" panose="020B0503020102020204" pitchFamily="34" charset="0"/>
              </a:defRPr>
            </a:lvl2pPr>
            <a:lvl3pPr>
              <a:defRPr sz="2400">
                <a:solidFill>
                  <a:srgbClr val="383333"/>
                </a:solidFill>
                <a:latin typeface="Franklin Gothic Book" panose="020B0503020102020204" pitchFamily="34" charset="0"/>
              </a:defRPr>
            </a:lvl3pPr>
            <a:lvl4pPr>
              <a:defRPr sz="2000">
                <a:solidFill>
                  <a:srgbClr val="383333"/>
                </a:solidFill>
                <a:latin typeface="Franklin Gothic Book" panose="020B0503020102020204" pitchFamily="34" charset="0"/>
              </a:defRPr>
            </a:lvl4pPr>
            <a:lvl5pPr>
              <a:defRPr sz="2000">
                <a:solidFill>
                  <a:srgbClr val="383333"/>
                </a:solidFill>
                <a:latin typeface="Franklin Gothic Book" panose="020B05030201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7297" y="1435103"/>
            <a:ext cx="3729368" cy="4691063"/>
          </a:xfrm>
        </p:spPr>
        <p:txBody>
          <a:bodyPr/>
          <a:lstStyle>
            <a:lvl1pPr marL="0" indent="0">
              <a:buNone/>
              <a:defRPr sz="14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38400" y="4800601"/>
            <a:ext cx="7315200" cy="566739"/>
          </a:xfrm>
        </p:spPr>
        <p:txBody>
          <a:bodyPr anchor="b"/>
          <a:lstStyle>
            <a:lvl1pPr algn="l">
              <a:defRPr sz="2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8400" y="612775"/>
            <a:ext cx="7315200" cy="4114800"/>
          </a:xfrm>
        </p:spPr>
        <p:txBody>
          <a:bodyPr/>
          <a:lstStyle>
            <a:lvl1pPr marL="0" indent="0">
              <a:buNone/>
              <a:defRPr sz="3200">
                <a:latin typeface="Franklin Gothic Book" panose="020B05030201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8400" y="5367339"/>
            <a:ext cx="7315200" cy="804863"/>
          </a:xfrm>
        </p:spPr>
        <p:txBody>
          <a:bodyPr/>
          <a:lstStyle>
            <a:lvl1pPr marL="0" indent="0">
              <a:buNone/>
              <a:defRPr sz="14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2206DA-4705-844F-8F0B-F43945BCDB1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7" r:id="rId9"/>
    <p:sldLayoutId id="2147483658" r:id="rId10"/>
    <p:sldLayoutId id="2147483660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000" b="1" kern="1200">
          <a:solidFill>
            <a:srgbClr val="E8303B"/>
          </a:solidFill>
          <a:latin typeface="Franklin Gothic Book" panose="020B0503020102020204" pitchFamily="34" charset="0"/>
          <a:ea typeface="+mj-ea"/>
          <a:cs typeface="Arial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chart" Target="../charts/char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realidadtransexual.blogspot.com.es/" TargetMode="Externa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60 Gráfico"/>
          <p:cNvGraphicFramePr/>
          <p:nvPr>
            <p:extLst>
              <p:ext uri="{D42A27DB-BD31-4B8C-83A1-F6EECF244321}">
                <p14:modId xmlns:p14="http://schemas.microsoft.com/office/powerpoint/2010/main" val="3256737757"/>
              </p:ext>
            </p:extLst>
          </p:nvPr>
        </p:nvGraphicFramePr>
        <p:xfrm>
          <a:off x="3159162" y="980728"/>
          <a:ext cx="6120680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4 CuadroTexto"/>
          <p:cNvSpPr txBox="1"/>
          <p:nvPr/>
        </p:nvSpPr>
        <p:spPr>
          <a:xfrm>
            <a:off x="3051381" y="497576"/>
            <a:ext cx="71287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chemeClr val="accent1"/>
                </a:solidFill>
              </a:rPr>
              <a:t>Sex </a:t>
            </a:r>
            <a:r>
              <a:rPr lang="es-ES" sz="2000" b="1" dirty="0" err="1">
                <a:solidFill>
                  <a:schemeClr val="accent1"/>
                </a:solidFill>
              </a:rPr>
              <a:t>work</a:t>
            </a:r>
            <a:r>
              <a:rPr lang="es-ES" sz="2000" b="1" dirty="0">
                <a:solidFill>
                  <a:schemeClr val="accent1"/>
                </a:solidFill>
              </a:rPr>
              <a:t> </a:t>
            </a:r>
            <a:r>
              <a:rPr lang="es-ES" sz="2000" b="1" dirty="0" err="1">
                <a:solidFill>
                  <a:schemeClr val="accent1"/>
                </a:solidFill>
              </a:rPr>
              <a:t>outside</a:t>
            </a:r>
            <a:r>
              <a:rPr lang="es-ES" sz="2000" b="1" dirty="0">
                <a:solidFill>
                  <a:schemeClr val="accent1"/>
                </a:solidFill>
              </a:rPr>
              <a:t> </a:t>
            </a:r>
            <a:r>
              <a:rPr lang="es-ES" sz="2000" b="1" dirty="0" err="1">
                <a:solidFill>
                  <a:schemeClr val="accent1"/>
                </a:solidFill>
              </a:rPr>
              <a:t>Spain</a:t>
            </a:r>
            <a:r>
              <a:rPr lang="es-ES" sz="2000" b="1" dirty="0">
                <a:solidFill>
                  <a:schemeClr val="accent1"/>
                </a:solidFill>
              </a:rPr>
              <a:t> </a:t>
            </a:r>
            <a:r>
              <a:rPr lang="es-ES" sz="2000" b="1" dirty="0" err="1">
                <a:solidFill>
                  <a:schemeClr val="accent1"/>
                </a:solidFill>
              </a:rPr>
              <a:t>during</a:t>
            </a:r>
            <a:r>
              <a:rPr lang="es-ES" sz="2000" b="1" dirty="0">
                <a:solidFill>
                  <a:schemeClr val="accent1"/>
                </a:solidFill>
              </a:rPr>
              <a:t> </a:t>
            </a:r>
            <a:r>
              <a:rPr lang="es-ES" sz="2000" b="1" dirty="0" err="1">
                <a:solidFill>
                  <a:schemeClr val="accent1"/>
                </a:solidFill>
              </a:rPr>
              <a:t>last</a:t>
            </a:r>
            <a:r>
              <a:rPr lang="es-ES" sz="2000" b="1" dirty="0">
                <a:solidFill>
                  <a:schemeClr val="accent1"/>
                </a:solidFill>
              </a:rPr>
              <a:t> 3 </a:t>
            </a:r>
            <a:r>
              <a:rPr lang="es-ES" sz="2000" b="1" dirty="0" err="1">
                <a:solidFill>
                  <a:schemeClr val="accent1"/>
                </a:solidFill>
              </a:rPr>
              <a:t>months</a:t>
            </a:r>
            <a:endParaRPr lang="es-ES" sz="2000" b="1" dirty="0">
              <a:solidFill>
                <a:schemeClr val="accent1"/>
              </a:solidFill>
            </a:endParaRPr>
          </a:p>
        </p:txBody>
      </p:sp>
      <p:pic>
        <p:nvPicPr>
          <p:cNvPr id="26" name="Picture 2">
            <a:extLst>
              <a:ext uri="{FF2B5EF4-FFF2-40B4-BE49-F238E27FC236}">
                <a16:creationId xmlns:a16="http://schemas.microsoft.com/office/drawing/2014/main" id="{B30FACB2-EACB-4F22-B58D-AC94012F71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564" y="170264"/>
            <a:ext cx="1080120" cy="1107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Oval 26">
            <a:extLst>
              <a:ext uri="{FF2B5EF4-FFF2-40B4-BE49-F238E27FC236}">
                <a16:creationId xmlns:a16="http://schemas.microsoft.com/office/drawing/2014/main" id="{F8FA683D-65A9-454A-A710-940852F2738E}"/>
              </a:ext>
            </a:extLst>
          </p:cNvPr>
          <p:cNvSpPr/>
          <p:nvPr/>
        </p:nvSpPr>
        <p:spPr>
          <a:xfrm>
            <a:off x="8013700" y="1498600"/>
            <a:ext cx="1067438" cy="330200"/>
          </a:xfrm>
          <a:prstGeom prst="ellipse">
            <a:avLst/>
          </a:prstGeom>
          <a:solidFill>
            <a:srgbClr val="FFFF00">
              <a:alpha val="30196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27CBBA34-8F1A-47C5-89A5-733DE78F2467}"/>
              </a:ext>
            </a:extLst>
          </p:cNvPr>
          <p:cNvSpPr/>
          <p:nvPr/>
        </p:nvSpPr>
        <p:spPr>
          <a:xfrm>
            <a:off x="6794500" y="2603500"/>
            <a:ext cx="1067438" cy="330200"/>
          </a:xfrm>
          <a:prstGeom prst="ellipse">
            <a:avLst/>
          </a:prstGeom>
          <a:solidFill>
            <a:srgbClr val="FFFF00">
              <a:alpha val="30196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EE0B244-B4E4-4E25-86B3-429F7AC59592}"/>
              </a:ext>
            </a:extLst>
          </p:cNvPr>
          <p:cNvSpPr/>
          <p:nvPr/>
        </p:nvSpPr>
        <p:spPr>
          <a:xfrm>
            <a:off x="8355076" y="3687936"/>
            <a:ext cx="1067438" cy="330200"/>
          </a:xfrm>
          <a:prstGeom prst="ellipse">
            <a:avLst/>
          </a:prstGeom>
          <a:solidFill>
            <a:srgbClr val="00B0F0">
              <a:alpha val="31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403702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àfic 38"/>
          <p:cNvGraphicFramePr/>
          <p:nvPr>
            <p:extLst>
              <p:ext uri="{D42A27DB-BD31-4B8C-83A1-F6EECF244321}">
                <p14:modId xmlns:p14="http://schemas.microsoft.com/office/powerpoint/2010/main" val="1442418668"/>
              </p:ext>
            </p:extLst>
          </p:nvPr>
        </p:nvGraphicFramePr>
        <p:xfrm>
          <a:off x="1919536" y="573817"/>
          <a:ext cx="8496944" cy="48245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QuadreDeText 1">
            <a:extLst>
              <a:ext uri="{FF2B5EF4-FFF2-40B4-BE49-F238E27FC236}">
                <a16:creationId xmlns:a16="http://schemas.microsoft.com/office/drawing/2014/main" id="{AC8AB6F7-0639-41A9-BEC9-FD2D5AE00978}"/>
              </a:ext>
            </a:extLst>
          </p:cNvPr>
          <p:cNvSpPr txBox="1"/>
          <p:nvPr/>
        </p:nvSpPr>
        <p:spPr>
          <a:xfrm>
            <a:off x="1532965" y="4136278"/>
            <a:ext cx="1000461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a-ES" sz="1600" dirty="0" err="1"/>
              <a:t>Having</a:t>
            </a:r>
            <a:r>
              <a:rPr lang="ca-ES" sz="1600" dirty="0"/>
              <a:t> </a:t>
            </a:r>
            <a:r>
              <a:rPr lang="ca-ES" sz="1600" dirty="0" err="1"/>
              <a:t>difficulties</a:t>
            </a:r>
            <a:r>
              <a:rPr lang="ca-ES" sz="1600" dirty="0"/>
              <a:t> to </a:t>
            </a:r>
            <a:r>
              <a:rPr lang="ca-ES" sz="1600" dirty="0" err="1"/>
              <a:t>find</a:t>
            </a:r>
            <a:r>
              <a:rPr lang="ca-ES" sz="1600" dirty="0"/>
              <a:t>             </a:t>
            </a:r>
            <a:r>
              <a:rPr lang="ca-ES" sz="1600" dirty="0" err="1"/>
              <a:t>Having</a:t>
            </a:r>
            <a:r>
              <a:rPr lang="ca-ES" sz="1600" dirty="0"/>
              <a:t> </a:t>
            </a:r>
            <a:r>
              <a:rPr lang="ca-ES" sz="1600" dirty="0" err="1"/>
              <a:t>difficulties</a:t>
            </a:r>
            <a:r>
              <a:rPr lang="ca-ES" sz="1600" dirty="0"/>
              <a:t> to </a:t>
            </a:r>
            <a:r>
              <a:rPr lang="ca-ES" sz="1600" dirty="0" err="1"/>
              <a:t>find</a:t>
            </a:r>
            <a:r>
              <a:rPr lang="ca-ES" sz="1600" dirty="0"/>
              <a:t>        </a:t>
            </a:r>
            <a:r>
              <a:rPr lang="ca-ES" sz="1600" dirty="0" err="1"/>
              <a:t>Economical</a:t>
            </a:r>
            <a:r>
              <a:rPr lang="ca-ES" sz="1600" dirty="0"/>
              <a:t> </a:t>
            </a:r>
            <a:r>
              <a:rPr lang="ca-ES" sz="1600" dirty="0" err="1"/>
              <a:t>need</a:t>
            </a:r>
            <a:r>
              <a:rPr lang="ca-ES" sz="1600" dirty="0"/>
              <a:t>            </a:t>
            </a:r>
            <a:r>
              <a:rPr lang="ca-ES" sz="1600" dirty="0" err="1"/>
              <a:t>Exiting</a:t>
            </a:r>
            <a:r>
              <a:rPr lang="ca-ES" sz="1600" dirty="0"/>
              <a:t> </a:t>
            </a:r>
            <a:r>
              <a:rPr lang="ca-ES" sz="1600" dirty="0" err="1"/>
              <a:t>and</a:t>
            </a:r>
            <a:r>
              <a:rPr lang="ca-ES" sz="1600" dirty="0"/>
              <a:t> </a:t>
            </a:r>
            <a:r>
              <a:rPr lang="ca-ES" sz="1600" dirty="0" err="1"/>
              <a:t>easy</a:t>
            </a:r>
            <a:r>
              <a:rPr lang="ca-ES" sz="1600" dirty="0"/>
              <a:t> </a:t>
            </a:r>
            <a:r>
              <a:rPr lang="ca-ES" sz="1600" dirty="0" err="1"/>
              <a:t>money</a:t>
            </a:r>
            <a:r>
              <a:rPr lang="ca-ES" sz="1600" dirty="0"/>
              <a:t>           </a:t>
            </a:r>
          </a:p>
          <a:p>
            <a:r>
              <a:rPr lang="ca-ES" sz="1600" dirty="0" err="1"/>
              <a:t>other</a:t>
            </a:r>
            <a:r>
              <a:rPr lang="ca-ES" sz="1600" dirty="0"/>
              <a:t> </a:t>
            </a:r>
            <a:r>
              <a:rPr lang="ca-ES" sz="1600" dirty="0" err="1"/>
              <a:t>jobs</a:t>
            </a:r>
            <a:r>
              <a:rPr lang="ca-ES" sz="1600" dirty="0"/>
              <a:t> </a:t>
            </a:r>
            <a:r>
              <a:rPr lang="ca-ES" sz="1600" dirty="0" err="1"/>
              <a:t>because</a:t>
            </a:r>
            <a:r>
              <a:rPr lang="ca-ES" sz="1600" dirty="0"/>
              <a:t> I </a:t>
            </a:r>
            <a:r>
              <a:rPr lang="ca-ES" sz="1600" dirty="0" err="1"/>
              <a:t>am</a:t>
            </a:r>
            <a:r>
              <a:rPr lang="ca-ES" sz="1600" dirty="0"/>
              <a:t>               </a:t>
            </a:r>
            <a:r>
              <a:rPr lang="ca-ES" sz="1600" dirty="0" err="1"/>
              <a:t>other</a:t>
            </a:r>
            <a:r>
              <a:rPr lang="ca-ES" sz="1600" dirty="0"/>
              <a:t> </a:t>
            </a:r>
            <a:r>
              <a:rPr lang="ca-ES" sz="1600" dirty="0" err="1"/>
              <a:t>jobs</a:t>
            </a:r>
            <a:r>
              <a:rPr lang="ca-ES" sz="1600" dirty="0"/>
              <a:t> </a:t>
            </a:r>
            <a:r>
              <a:rPr lang="ca-ES" sz="1600" dirty="0" err="1"/>
              <a:t>because</a:t>
            </a:r>
            <a:r>
              <a:rPr lang="ca-ES" sz="1600" dirty="0"/>
              <a:t> of              for </a:t>
            </a:r>
            <a:r>
              <a:rPr lang="ca-ES" sz="1600" dirty="0" err="1"/>
              <a:t>other</a:t>
            </a:r>
            <a:r>
              <a:rPr lang="ca-ES" sz="1600" dirty="0"/>
              <a:t> </a:t>
            </a:r>
            <a:r>
              <a:rPr lang="ca-ES" sz="1600" dirty="0" err="1"/>
              <a:t>purposes</a:t>
            </a:r>
            <a:r>
              <a:rPr lang="ca-ES" sz="1600" dirty="0"/>
              <a:t> </a:t>
            </a:r>
          </a:p>
          <a:p>
            <a:r>
              <a:rPr lang="ca-ES" sz="1600" dirty="0" err="1"/>
              <a:t>not</a:t>
            </a:r>
            <a:r>
              <a:rPr lang="ca-ES" sz="1600" dirty="0"/>
              <a:t> In a regular status                   </a:t>
            </a:r>
            <a:r>
              <a:rPr lang="ca-ES" sz="1600" dirty="0" err="1"/>
              <a:t>discrimination</a:t>
            </a:r>
            <a:r>
              <a:rPr lang="ca-ES" sz="1600" dirty="0"/>
              <a:t> </a:t>
            </a:r>
            <a:endParaRPr lang="es-ES" sz="160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9085CF4-4F60-4A8B-8495-E638B1C6B4D5}"/>
              </a:ext>
            </a:extLst>
          </p:cNvPr>
          <p:cNvSpPr/>
          <p:nvPr/>
        </p:nvSpPr>
        <p:spPr>
          <a:xfrm>
            <a:off x="1532965" y="4480560"/>
            <a:ext cx="2110470" cy="493776"/>
          </a:xfrm>
          <a:prstGeom prst="ellipse">
            <a:avLst/>
          </a:prstGeom>
          <a:solidFill>
            <a:srgbClr val="FFFF00">
              <a:alpha val="30196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A7A4805-DC09-4378-8C55-853503D8B39C}"/>
              </a:ext>
            </a:extLst>
          </p:cNvPr>
          <p:cNvSpPr/>
          <p:nvPr/>
        </p:nvSpPr>
        <p:spPr>
          <a:xfrm>
            <a:off x="4033356" y="4594307"/>
            <a:ext cx="1697228" cy="365760"/>
          </a:xfrm>
          <a:prstGeom prst="ellipse">
            <a:avLst/>
          </a:prstGeom>
          <a:solidFill>
            <a:srgbClr val="FFFF00">
              <a:alpha val="30196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93992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àfic 41"/>
          <p:cNvGraphicFramePr/>
          <p:nvPr>
            <p:extLst>
              <p:ext uri="{D42A27DB-BD31-4B8C-83A1-F6EECF244321}">
                <p14:modId xmlns:p14="http://schemas.microsoft.com/office/powerpoint/2010/main" val="2058149925"/>
              </p:ext>
            </p:extLst>
          </p:nvPr>
        </p:nvGraphicFramePr>
        <p:xfrm>
          <a:off x="2063552" y="1124744"/>
          <a:ext cx="7848872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23232D77-EC63-4515-8CC8-740E896910F6}"/>
              </a:ext>
            </a:extLst>
          </p:cNvPr>
          <p:cNvSpPr/>
          <p:nvPr/>
        </p:nvSpPr>
        <p:spPr>
          <a:xfrm>
            <a:off x="8357616" y="1847088"/>
            <a:ext cx="3834384" cy="42428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10DFE8C6-4A28-451F-ADFA-4A8018D1CA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2428" y="135486"/>
            <a:ext cx="1080120" cy="1107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789231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idor de contingut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0292249"/>
              </p:ext>
            </p:extLst>
          </p:nvPr>
        </p:nvGraphicFramePr>
        <p:xfrm>
          <a:off x="2510727" y="1837832"/>
          <a:ext cx="6035040" cy="32186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262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98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94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94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046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ca-ES" sz="1800" dirty="0">
                        <a:effectLst/>
                        <a:latin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8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MSM 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8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TRANS W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800">
                          <a:effectLst/>
                        </a:rPr>
                        <a:t>p-valor</a:t>
                      </a:r>
                      <a:endParaRPr lang="ca-ES" sz="18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46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800" dirty="0" err="1">
                          <a:effectLst/>
                        </a:rPr>
                        <a:t>Average</a:t>
                      </a:r>
                      <a:r>
                        <a:rPr lang="ca-ES" sz="1800" dirty="0">
                          <a:effectLst/>
                        </a:rPr>
                        <a:t> </a:t>
                      </a:r>
                      <a:r>
                        <a:rPr lang="ca-ES" sz="1800" dirty="0" err="1">
                          <a:effectLst/>
                        </a:rPr>
                        <a:t>number</a:t>
                      </a:r>
                      <a:r>
                        <a:rPr lang="ca-ES" sz="1800" dirty="0">
                          <a:effectLst/>
                        </a:rPr>
                        <a:t> of client </a:t>
                      </a:r>
                      <a:r>
                        <a:rPr lang="ca-ES" sz="1800" dirty="0" err="1">
                          <a:effectLst/>
                        </a:rPr>
                        <a:t>last</a:t>
                      </a:r>
                      <a:r>
                        <a:rPr lang="ca-ES" sz="1800" dirty="0">
                          <a:effectLst/>
                        </a:rPr>
                        <a:t>  </a:t>
                      </a:r>
                      <a:r>
                        <a:rPr lang="ca-ES" sz="1800" dirty="0" err="1">
                          <a:effectLst/>
                        </a:rPr>
                        <a:t>week</a:t>
                      </a:r>
                      <a:r>
                        <a:rPr lang="ca-ES" sz="1800" dirty="0">
                          <a:effectLst/>
                        </a:rPr>
                        <a:t> </a:t>
                      </a:r>
                      <a:endParaRPr lang="ca-ES" sz="18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800" dirty="0">
                          <a:effectLst/>
                        </a:rPr>
                        <a:t>5,9 (DE: 5,8)</a:t>
                      </a:r>
                      <a:endParaRPr lang="ca-ES" sz="18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800" dirty="0">
                          <a:effectLst/>
                        </a:rPr>
                        <a:t>9,5 (DE:7,8)</a:t>
                      </a:r>
                      <a:endParaRPr lang="ca-ES" sz="18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800">
                          <a:effectLst/>
                        </a:rPr>
                        <a:t>&lt;0,05</a:t>
                      </a:r>
                      <a:endParaRPr lang="ca-ES" sz="18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46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800" dirty="0">
                          <a:effectLst/>
                        </a:rPr>
                        <a:t>Consistent </a:t>
                      </a:r>
                      <a:r>
                        <a:rPr lang="ca-ES" sz="1800" dirty="0" err="1">
                          <a:effectLst/>
                        </a:rPr>
                        <a:t>use</a:t>
                      </a:r>
                      <a:r>
                        <a:rPr lang="ca-ES" sz="1800" dirty="0">
                          <a:effectLst/>
                        </a:rPr>
                        <a:t> of condom 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endParaRPr lang="ca-ES" sz="1800" dirty="0"/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ca-ES" sz="1800" dirty="0">
                        <a:effectLst/>
                        <a:latin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ca-ES" sz="1800">
                        <a:effectLst/>
                        <a:latin typeface="Calibri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2333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800" b="0" dirty="0" err="1">
                          <a:effectLst/>
                          <a:latin typeface="Calibri"/>
                          <a:ea typeface="Calibri"/>
                          <a:cs typeface="Calibri"/>
                        </a:rPr>
                        <a:t>Active</a:t>
                      </a:r>
                      <a:r>
                        <a:rPr lang="ca-ES" sz="1800" b="0" dirty="0">
                          <a:effectLst/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ca-ES" sz="1800" b="0" dirty="0" err="1">
                          <a:effectLst/>
                          <a:latin typeface="Calibri"/>
                          <a:ea typeface="Calibri"/>
                          <a:cs typeface="Calibri"/>
                        </a:rPr>
                        <a:t>penetration</a:t>
                      </a:r>
                      <a:r>
                        <a:rPr lang="ca-ES" sz="1800" b="0" dirty="0">
                          <a:effectLst/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800">
                          <a:effectLst/>
                        </a:rPr>
                        <a:t>52,3</a:t>
                      </a:r>
                      <a:endParaRPr lang="ca-ES" sz="18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800" dirty="0">
                          <a:effectLst/>
                        </a:rPr>
                        <a:t>74</a:t>
                      </a:r>
                      <a:endParaRPr lang="ca-ES" sz="18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800" dirty="0">
                          <a:effectLst/>
                        </a:rPr>
                        <a:t>&lt;0,05</a:t>
                      </a:r>
                      <a:endParaRPr lang="ca-ES" sz="18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2333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800" b="0" dirty="0" err="1">
                          <a:effectLst/>
                        </a:rPr>
                        <a:t>Passive</a:t>
                      </a:r>
                      <a:r>
                        <a:rPr lang="ca-ES" sz="1800" b="0" dirty="0">
                          <a:effectLst/>
                        </a:rPr>
                        <a:t> </a:t>
                      </a:r>
                      <a:r>
                        <a:rPr lang="ca-ES" sz="1800" b="0" dirty="0" err="1">
                          <a:effectLst/>
                        </a:rPr>
                        <a:t>penetration</a:t>
                      </a:r>
                      <a:r>
                        <a:rPr lang="ca-ES" sz="1800" b="0" dirty="0">
                          <a:effectLst/>
                        </a:rPr>
                        <a:t> </a:t>
                      </a:r>
                      <a:endParaRPr lang="ca-ES" sz="1800" b="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800">
                          <a:effectLst/>
                        </a:rPr>
                        <a:t>61,1</a:t>
                      </a:r>
                      <a:endParaRPr lang="ca-ES" sz="18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800" dirty="0">
                          <a:effectLst/>
                        </a:rPr>
                        <a:t>77,5</a:t>
                      </a:r>
                      <a:endParaRPr lang="ca-ES" sz="18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800" dirty="0">
                          <a:effectLst/>
                        </a:rPr>
                        <a:t>p&lt;0,1</a:t>
                      </a:r>
                      <a:endParaRPr lang="ca-ES" sz="18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925239" y="1198987"/>
            <a:ext cx="74168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2400" b="1" dirty="0">
                <a:solidFill>
                  <a:schemeClr val="tx2"/>
                </a:solidFill>
              </a:rPr>
              <a:t>Sexual </a:t>
            </a:r>
            <a:r>
              <a:rPr lang="es-ES_tradnl" sz="2400" b="1" dirty="0" err="1">
                <a:solidFill>
                  <a:schemeClr val="tx2"/>
                </a:solidFill>
              </a:rPr>
              <a:t>behaviour</a:t>
            </a:r>
            <a:r>
              <a:rPr lang="es-ES_tradnl" sz="2400" b="1" dirty="0">
                <a:solidFill>
                  <a:schemeClr val="tx2"/>
                </a:solidFill>
              </a:rPr>
              <a:t>  </a:t>
            </a:r>
            <a:r>
              <a:rPr lang="es-ES_tradnl" sz="2400" b="1" dirty="0" err="1">
                <a:solidFill>
                  <a:schemeClr val="tx2"/>
                </a:solidFill>
              </a:rPr>
              <a:t>with</a:t>
            </a:r>
            <a:r>
              <a:rPr lang="es-ES_tradnl" sz="2400" b="1" dirty="0">
                <a:solidFill>
                  <a:schemeClr val="tx2"/>
                </a:solidFill>
              </a:rPr>
              <a:t> </a:t>
            </a:r>
            <a:r>
              <a:rPr lang="es-ES_tradnl" sz="2400" b="1" dirty="0" err="1">
                <a:solidFill>
                  <a:schemeClr val="tx2"/>
                </a:solidFill>
              </a:rPr>
              <a:t>clients</a:t>
            </a:r>
            <a:r>
              <a:rPr lang="es-ES_tradnl" sz="2400" b="1" dirty="0">
                <a:solidFill>
                  <a:schemeClr val="tx2"/>
                </a:solidFill>
              </a:rPr>
              <a:t> </a:t>
            </a:r>
            <a:r>
              <a:rPr lang="es-ES_tradnl" sz="2400" b="1" dirty="0" err="1">
                <a:solidFill>
                  <a:schemeClr val="tx2"/>
                </a:solidFill>
              </a:rPr>
              <a:t>by</a:t>
            </a:r>
            <a:r>
              <a:rPr lang="es-ES_tradnl" sz="2400" b="1" dirty="0">
                <a:solidFill>
                  <a:schemeClr val="tx2"/>
                </a:solidFill>
              </a:rPr>
              <a:t> </a:t>
            </a:r>
            <a:r>
              <a:rPr lang="es-ES_tradnl" sz="2400" b="1" dirty="0" err="1">
                <a:solidFill>
                  <a:schemeClr val="tx2"/>
                </a:solidFill>
              </a:rPr>
              <a:t>gender</a:t>
            </a:r>
            <a:endParaRPr lang="ca-ES" sz="2400" b="1" dirty="0">
              <a:solidFill>
                <a:schemeClr val="tx2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2B2EA77-E5EC-46F1-9DF7-3E7112761AE3}"/>
              </a:ext>
            </a:extLst>
          </p:cNvPr>
          <p:cNvSpPr/>
          <p:nvPr/>
        </p:nvSpPr>
        <p:spPr>
          <a:xfrm>
            <a:off x="6096000" y="4054348"/>
            <a:ext cx="1697228" cy="1143000"/>
          </a:xfrm>
          <a:prstGeom prst="ellipse">
            <a:avLst/>
          </a:prstGeom>
          <a:solidFill>
            <a:srgbClr val="FFFF00">
              <a:alpha val="30196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CC865EC5-1F24-4E93-81FE-E648B7E877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2428" y="135486"/>
            <a:ext cx="1080120" cy="1107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58817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CuadroTexto"/>
          <p:cNvSpPr txBox="1"/>
          <p:nvPr/>
        </p:nvSpPr>
        <p:spPr>
          <a:xfrm>
            <a:off x="34577" y="697281"/>
            <a:ext cx="55081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2400" b="1" dirty="0" err="1">
                <a:solidFill>
                  <a:schemeClr val="tx2"/>
                </a:solidFill>
              </a:rPr>
              <a:t>Average</a:t>
            </a:r>
            <a:r>
              <a:rPr lang="ca-ES" sz="2400" b="1" dirty="0">
                <a:solidFill>
                  <a:schemeClr val="tx2"/>
                </a:solidFill>
              </a:rPr>
              <a:t> </a:t>
            </a:r>
            <a:r>
              <a:rPr lang="ca-ES" sz="2400" b="1" dirty="0" err="1">
                <a:solidFill>
                  <a:schemeClr val="tx2"/>
                </a:solidFill>
              </a:rPr>
              <a:t>number</a:t>
            </a:r>
            <a:r>
              <a:rPr lang="ca-ES" sz="2400" b="1" dirty="0">
                <a:solidFill>
                  <a:schemeClr val="tx2"/>
                </a:solidFill>
              </a:rPr>
              <a:t> of client </a:t>
            </a:r>
          </a:p>
          <a:p>
            <a:pPr algn="ctr"/>
            <a:r>
              <a:rPr lang="ca-ES" sz="2400" b="1" dirty="0">
                <a:solidFill>
                  <a:schemeClr val="tx2"/>
                </a:solidFill>
              </a:rPr>
              <a:t>per </a:t>
            </a:r>
            <a:r>
              <a:rPr lang="ca-ES" sz="2400" b="1" dirty="0" err="1">
                <a:solidFill>
                  <a:schemeClr val="tx2"/>
                </a:solidFill>
              </a:rPr>
              <a:t>week</a:t>
            </a:r>
            <a:r>
              <a:rPr lang="ca-ES" sz="2400" b="1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13" name="12 CuadroTexto"/>
          <p:cNvSpPr txBox="1"/>
          <p:nvPr/>
        </p:nvSpPr>
        <p:spPr>
          <a:xfrm>
            <a:off x="5533035" y="5335529"/>
            <a:ext cx="182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600" dirty="0"/>
              <a:t>*p &lt; 0,05</a:t>
            </a:r>
          </a:p>
        </p:txBody>
      </p:sp>
      <p:graphicFrame>
        <p:nvGraphicFramePr>
          <p:cNvPr id="7" name="5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3641186"/>
              </p:ext>
            </p:extLst>
          </p:nvPr>
        </p:nvGraphicFramePr>
        <p:xfrm>
          <a:off x="34577" y="1582633"/>
          <a:ext cx="5305519" cy="39037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QuadreDeText 1">
            <a:extLst>
              <a:ext uri="{FF2B5EF4-FFF2-40B4-BE49-F238E27FC236}">
                <a16:creationId xmlns:a16="http://schemas.microsoft.com/office/drawing/2014/main" id="{86E6D592-CA80-4676-AA1E-60C6262ED2AF}"/>
              </a:ext>
            </a:extLst>
          </p:cNvPr>
          <p:cNvSpPr txBox="1"/>
          <p:nvPr/>
        </p:nvSpPr>
        <p:spPr>
          <a:xfrm>
            <a:off x="1903175" y="5117068"/>
            <a:ext cx="305808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a-ES" b="1" dirty="0" err="1"/>
              <a:t>Have</a:t>
            </a:r>
            <a:r>
              <a:rPr lang="ca-ES" b="1" dirty="0"/>
              <a:t> a </a:t>
            </a:r>
            <a:r>
              <a:rPr lang="ca-ES" b="1" dirty="0" err="1"/>
              <a:t>second</a:t>
            </a:r>
            <a:r>
              <a:rPr lang="ca-ES" b="1" dirty="0"/>
              <a:t> </a:t>
            </a:r>
            <a:r>
              <a:rPr lang="ca-ES" b="1" dirty="0" err="1"/>
              <a:t>alternative</a:t>
            </a:r>
            <a:r>
              <a:rPr lang="ca-ES" b="1" dirty="0"/>
              <a:t> </a:t>
            </a:r>
            <a:r>
              <a:rPr lang="ca-ES" b="1" dirty="0" err="1"/>
              <a:t>job</a:t>
            </a:r>
            <a:r>
              <a:rPr lang="ca-ES" b="1" dirty="0"/>
              <a:t> </a:t>
            </a:r>
            <a:endParaRPr lang="es-ES" b="1" dirty="0"/>
          </a:p>
        </p:txBody>
      </p:sp>
      <p:graphicFrame>
        <p:nvGraphicFramePr>
          <p:cNvPr id="8" name="70 Gráfico">
            <a:extLst>
              <a:ext uri="{FF2B5EF4-FFF2-40B4-BE49-F238E27FC236}">
                <a16:creationId xmlns:a16="http://schemas.microsoft.com/office/drawing/2014/main" id="{86837578-D646-4E6A-9AE1-EA6793FCC74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95899307"/>
              </p:ext>
            </p:extLst>
          </p:nvPr>
        </p:nvGraphicFramePr>
        <p:xfrm>
          <a:off x="6649262" y="437250"/>
          <a:ext cx="3749291" cy="5307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QuadreDeText 8">
            <a:extLst>
              <a:ext uri="{FF2B5EF4-FFF2-40B4-BE49-F238E27FC236}">
                <a16:creationId xmlns:a16="http://schemas.microsoft.com/office/drawing/2014/main" id="{8C2C43DB-3149-4B72-8208-E4B043FEE761}"/>
              </a:ext>
            </a:extLst>
          </p:cNvPr>
          <p:cNvSpPr txBox="1"/>
          <p:nvPr/>
        </p:nvSpPr>
        <p:spPr>
          <a:xfrm>
            <a:off x="7208693" y="5027752"/>
            <a:ext cx="2904571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a-ES" b="1" dirty="0" err="1"/>
              <a:t>Have</a:t>
            </a:r>
            <a:r>
              <a:rPr lang="ca-ES" b="1" dirty="0"/>
              <a:t> </a:t>
            </a:r>
            <a:r>
              <a:rPr lang="ca-ES" b="1" dirty="0" err="1"/>
              <a:t>experienced</a:t>
            </a:r>
            <a:r>
              <a:rPr lang="ca-ES" b="1" dirty="0"/>
              <a:t> </a:t>
            </a:r>
            <a:r>
              <a:rPr lang="ca-ES" b="1" dirty="0" err="1"/>
              <a:t>violence</a:t>
            </a:r>
            <a:r>
              <a:rPr lang="ca-ES" b="1" dirty="0"/>
              <a:t> or </a:t>
            </a:r>
            <a:r>
              <a:rPr lang="ca-ES" b="1" dirty="0" err="1"/>
              <a:t>discrimination</a:t>
            </a:r>
            <a:r>
              <a:rPr lang="ca-ES" b="1" dirty="0"/>
              <a:t> </a:t>
            </a:r>
          </a:p>
          <a:p>
            <a:pPr algn="ctr"/>
            <a:r>
              <a:rPr lang="ca-ES" b="1" dirty="0"/>
              <a:t> </a:t>
            </a:r>
            <a:endParaRPr lang="es-ES" b="1" dirty="0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86933829-F2EF-4A8D-A42F-969C40C0F7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2428" y="135486"/>
            <a:ext cx="741700" cy="760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36933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65 Gráfico"/>
          <p:cNvGraphicFramePr/>
          <p:nvPr>
            <p:extLst>
              <p:ext uri="{D42A27DB-BD31-4B8C-83A1-F6EECF244321}">
                <p14:modId xmlns:p14="http://schemas.microsoft.com/office/powerpoint/2010/main" val="2651189295"/>
              </p:ext>
            </p:extLst>
          </p:nvPr>
        </p:nvGraphicFramePr>
        <p:xfrm>
          <a:off x="4777394" y="1331426"/>
          <a:ext cx="7237822" cy="3810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8 CuadroTexto"/>
          <p:cNvSpPr txBox="1"/>
          <p:nvPr/>
        </p:nvSpPr>
        <p:spPr>
          <a:xfrm>
            <a:off x="4542417" y="5218798"/>
            <a:ext cx="18271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400" dirty="0"/>
              <a:t>*p &lt; 0,05</a:t>
            </a:r>
          </a:p>
        </p:txBody>
      </p:sp>
      <p:graphicFrame>
        <p:nvGraphicFramePr>
          <p:cNvPr id="6" name="54 Gráfico">
            <a:extLst>
              <a:ext uri="{FF2B5EF4-FFF2-40B4-BE49-F238E27FC236}">
                <a16:creationId xmlns:a16="http://schemas.microsoft.com/office/drawing/2014/main" id="{97E88047-FC59-4870-A652-A8F487062A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89439567"/>
              </p:ext>
            </p:extLst>
          </p:nvPr>
        </p:nvGraphicFramePr>
        <p:xfrm>
          <a:off x="0" y="694944"/>
          <a:ext cx="4379284" cy="48316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Oval 9">
            <a:extLst>
              <a:ext uri="{FF2B5EF4-FFF2-40B4-BE49-F238E27FC236}">
                <a16:creationId xmlns:a16="http://schemas.microsoft.com/office/drawing/2014/main" id="{0C16E425-BD03-423E-840E-C255FD9B2C5D}"/>
              </a:ext>
            </a:extLst>
          </p:cNvPr>
          <p:cNvSpPr/>
          <p:nvPr/>
        </p:nvSpPr>
        <p:spPr>
          <a:xfrm>
            <a:off x="1083889" y="2585994"/>
            <a:ext cx="1067438" cy="330200"/>
          </a:xfrm>
          <a:prstGeom prst="ellipse">
            <a:avLst/>
          </a:prstGeom>
          <a:solidFill>
            <a:srgbClr val="FFFF00">
              <a:alpha val="30196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A5806ED-2A1E-43C4-A3FF-1F2E38DDB5F1}"/>
              </a:ext>
            </a:extLst>
          </p:cNvPr>
          <p:cNvSpPr/>
          <p:nvPr/>
        </p:nvSpPr>
        <p:spPr>
          <a:xfrm>
            <a:off x="9804001" y="3204854"/>
            <a:ext cx="1067438" cy="330200"/>
          </a:xfrm>
          <a:prstGeom prst="ellipse">
            <a:avLst/>
          </a:prstGeom>
          <a:solidFill>
            <a:srgbClr val="FFFF00">
              <a:alpha val="30196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QuadreDeText 1">
            <a:extLst>
              <a:ext uri="{FF2B5EF4-FFF2-40B4-BE49-F238E27FC236}">
                <a16:creationId xmlns:a16="http://schemas.microsoft.com/office/drawing/2014/main" id="{F5D5F0F6-C940-492F-BB0B-72B20F273733}"/>
              </a:ext>
            </a:extLst>
          </p:cNvPr>
          <p:cNvSpPr txBox="1"/>
          <p:nvPr/>
        </p:nvSpPr>
        <p:spPr>
          <a:xfrm>
            <a:off x="626018" y="4810816"/>
            <a:ext cx="3525358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a-ES" b="1" dirty="0"/>
              <a:t>               </a:t>
            </a:r>
          </a:p>
          <a:p>
            <a:r>
              <a:rPr lang="ca-ES" b="1" dirty="0"/>
              <a:t>             </a:t>
            </a:r>
            <a:r>
              <a:rPr lang="ca-ES" b="1" dirty="0" err="1"/>
              <a:t>Residency</a:t>
            </a:r>
            <a:r>
              <a:rPr lang="ca-ES" b="1" dirty="0"/>
              <a:t> </a:t>
            </a:r>
            <a:r>
              <a:rPr lang="ca-ES" b="1" dirty="0" err="1"/>
              <a:t>permit</a:t>
            </a:r>
            <a:endParaRPr lang="ca-ES" b="1" dirty="0"/>
          </a:p>
          <a:p>
            <a:r>
              <a:rPr lang="ca-ES" b="1" dirty="0"/>
              <a:t> </a:t>
            </a:r>
            <a:endParaRPr lang="es-ES" b="1" dirty="0"/>
          </a:p>
        </p:txBody>
      </p:sp>
      <p:sp>
        <p:nvSpPr>
          <p:cNvPr id="12" name="QuadreDeText 11">
            <a:extLst>
              <a:ext uri="{FF2B5EF4-FFF2-40B4-BE49-F238E27FC236}">
                <a16:creationId xmlns:a16="http://schemas.microsoft.com/office/drawing/2014/main" id="{CD21195B-5BFA-4AFF-9A1C-920713FEFB8D}"/>
              </a:ext>
            </a:extLst>
          </p:cNvPr>
          <p:cNvSpPr txBox="1"/>
          <p:nvPr/>
        </p:nvSpPr>
        <p:spPr>
          <a:xfrm>
            <a:off x="778418" y="4963216"/>
            <a:ext cx="3525358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a-ES" b="1" dirty="0"/>
              <a:t>               </a:t>
            </a:r>
          </a:p>
          <a:p>
            <a:r>
              <a:rPr lang="ca-ES" b="1" dirty="0"/>
              <a:t>             </a:t>
            </a:r>
            <a:r>
              <a:rPr lang="ca-ES" b="1" dirty="0" err="1"/>
              <a:t>Residency</a:t>
            </a:r>
            <a:r>
              <a:rPr lang="ca-ES" b="1" dirty="0"/>
              <a:t> </a:t>
            </a:r>
            <a:r>
              <a:rPr lang="ca-ES" b="1" dirty="0" err="1"/>
              <a:t>Permit</a:t>
            </a:r>
            <a:endParaRPr lang="ca-ES" b="1" dirty="0"/>
          </a:p>
          <a:p>
            <a:r>
              <a:rPr lang="ca-ES" b="1" dirty="0"/>
              <a:t> </a:t>
            </a:r>
            <a:endParaRPr lang="es-ES" b="1" dirty="0"/>
          </a:p>
        </p:txBody>
      </p:sp>
      <p:sp>
        <p:nvSpPr>
          <p:cNvPr id="13" name="QuadreDeText 12">
            <a:extLst>
              <a:ext uri="{FF2B5EF4-FFF2-40B4-BE49-F238E27FC236}">
                <a16:creationId xmlns:a16="http://schemas.microsoft.com/office/drawing/2014/main" id="{92F7C1C2-FD00-4422-AC81-D0C8A9A7F5CB}"/>
              </a:ext>
            </a:extLst>
          </p:cNvPr>
          <p:cNvSpPr txBox="1"/>
          <p:nvPr/>
        </p:nvSpPr>
        <p:spPr>
          <a:xfrm>
            <a:off x="5930550" y="4626150"/>
            <a:ext cx="5635431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a-ES" b="1" dirty="0"/>
              <a:t>               </a:t>
            </a:r>
          </a:p>
          <a:p>
            <a:r>
              <a:rPr lang="ca-ES" b="1" dirty="0"/>
              <a:t>                      Health Card or Medical Insurance 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2747025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11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idor de contingut 2">
            <a:extLst>
              <a:ext uri="{FF2B5EF4-FFF2-40B4-BE49-F238E27FC236}">
                <a16:creationId xmlns:a16="http://schemas.microsoft.com/office/drawing/2014/main" id="{F4F349D1-3CC5-4E5B-BD57-58BEFFE962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0480" y="701129"/>
            <a:ext cx="10691040" cy="192110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ca-ES" sz="2400" b="1" dirty="0">
                <a:solidFill>
                  <a:schemeClr val="tx2"/>
                </a:solidFill>
              </a:rPr>
              <a:t>To </a:t>
            </a:r>
            <a:r>
              <a:rPr lang="ca-ES" sz="2400" b="1" dirty="0" err="1">
                <a:solidFill>
                  <a:schemeClr val="tx2"/>
                </a:solidFill>
              </a:rPr>
              <a:t>estimate</a:t>
            </a:r>
            <a:r>
              <a:rPr lang="ca-ES" sz="2400" b="1" dirty="0">
                <a:solidFill>
                  <a:schemeClr val="tx2"/>
                </a:solidFill>
              </a:rPr>
              <a:t> </a:t>
            </a:r>
            <a:r>
              <a:rPr lang="ca-ES" sz="2400" b="1" dirty="0" err="1">
                <a:solidFill>
                  <a:schemeClr val="tx2"/>
                </a:solidFill>
              </a:rPr>
              <a:t>incidence</a:t>
            </a:r>
            <a:r>
              <a:rPr lang="ca-ES" sz="2400" b="1" dirty="0">
                <a:solidFill>
                  <a:schemeClr val="tx2"/>
                </a:solidFill>
              </a:rPr>
              <a:t> of HPV </a:t>
            </a:r>
            <a:r>
              <a:rPr lang="ca-ES" sz="2400" b="1" dirty="0" err="1">
                <a:solidFill>
                  <a:schemeClr val="tx2"/>
                </a:solidFill>
              </a:rPr>
              <a:t>and</a:t>
            </a:r>
            <a:r>
              <a:rPr lang="ca-ES" sz="2400" b="1" dirty="0">
                <a:solidFill>
                  <a:schemeClr val="tx2"/>
                </a:solidFill>
              </a:rPr>
              <a:t> HIV</a:t>
            </a:r>
          </a:p>
          <a:p>
            <a:pPr marL="457200" indent="-457200">
              <a:buFont typeface="+mj-lt"/>
              <a:buAutoNum type="arabicPeriod"/>
            </a:pPr>
            <a:r>
              <a:rPr lang="ca-ES" sz="2400" b="1" dirty="0">
                <a:solidFill>
                  <a:schemeClr val="tx1"/>
                </a:solidFill>
              </a:rPr>
              <a:t>To </a:t>
            </a:r>
            <a:r>
              <a:rPr lang="ca-ES" sz="2400" b="1" dirty="0" err="1">
                <a:solidFill>
                  <a:schemeClr val="tx1"/>
                </a:solidFill>
              </a:rPr>
              <a:t>identify</a:t>
            </a:r>
            <a:r>
              <a:rPr lang="ca-ES" sz="2400" b="1" dirty="0">
                <a:solidFill>
                  <a:schemeClr val="tx1"/>
                </a:solidFill>
              </a:rPr>
              <a:t> determinants for </a:t>
            </a:r>
            <a:r>
              <a:rPr lang="ca-ES" sz="2400" b="1" dirty="0" err="1">
                <a:solidFill>
                  <a:schemeClr val="tx1"/>
                </a:solidFill>
              </a:rPr>
              <a:t>these</a:t>
            </a:r>
            <a:r>
              <a:rPr lang="ca-ES" sz="2400" b="1" dirty="0">
                <a:solidFill>
                  <a:schemeClr val="tx1"/>
                </a:solidFill>
              </a:rPr>
              <a:t> </a:t>
            </a:r>
            <a:r>
              <a:rPr lang="ca-ES" sz="2400" b="1" dirty="0" err="1">
                <a:solidFill>
                  <a:schemeClr val="tx1"/>
                </a:solidFill>
              </a:rPr>
              <a:t>infections</a:t>
            </a:r>
            <a:endParaRPr lang="ca-ES" sz="2400" b="1" dirty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ca-ES" sz="2400" b="1" dirty="0">
                <a:solidFill>
                  <a:schemeClr val="tx2"/>
                </a:solidFill>
              </a:rPr>
              <a:t>To </a:t>
            </a:r>
            <a:r>
              <a:rPr lang="ca-ES" sz="2400" b="1" dirty="0" err="1">
                <a:solidFill>
                  <a:schemeClr val="tx2"/>
                </a:solidFill>
              </a:rPr>
              <a:t>better</a:t>
            </a:r>
            <a:r>
              <a:rPr lang="ca-ES" sz="2400" b="1" dirty="0">
                <a:solidFill>
                  <a:schemeClr val="tx2"/>
                </a:solidFill>
              </a:rPr>
              <a:t> </a:t>
            </a:r>
            <a:r>
              <a:rPr lang="ca-ES" sz="2400" b="1" dirty="0" err="1">
                <a:solidFill>
                  <a:schemeClr val="tx2"/>
                </a:solidFill>
              </a:rPr>
              <a:t>describe</a:t>
            </a:r>
            <a:r>
              <a:rPr lang="ca-ES" sz="2400" b="1" dirty="0">
                <a:solidFill>
                  <a:schemeClr val="tx2"/>
                </a:solidFill>
              </a:rPr>
              <a:t> estructural determinants of </a:t>
            </a:r>
            <a:r>
              <a:rPr lang="ca-ES" sz="2400" b="1" dirty="0" err="1">
                <a:solidFill>
                  <a:schemeClr val="tx2"/>
                </a:solidFill>
              </a:rPr>
              <a:t>vulnerability</a:t>
            </a:r>
            <a:endParaRPr lang="ca-ES" sz="2400" b="1" dirty="0">
              <a:solidFill>
                <a:schemeClr val="tx2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ca-ES" sz="2400" b="1" dirty="0">
                <a:solidFill>
                  <a:schemeClr val="tx1"/>
                </a:solidFill>
              </a:rPr>
              <a:t>To </a:t>
            </a:r>
            <a:r>
              <a:rPr lang="ca-ES" sz="2400" b="1" dirty="0" err="1">
                <a:solidFill>
                  <a:schemeClr val="tx1"/>
                </a:solidFill>
              </a:rPr>
              <a:t>describe</a:t>
            </a:r>
            <a:r>
              <a:rPr lang="ca-ES" sz="2400" b="1" dirty="0">
                <a:solidFill>
                  <a:schemeClr val="tx1"/>
                </a:solidFill>
              </a:rPr>
              <a:t> </a:t>
            </a:r>
            <a:r>
              <a:rPr lang="ca-ES" sz="2400" b="1" dirty="0" err="1">
                <a:solidFill>
                  <a:schemeClr val="tx1"/>
                </a:solidFill>
              </a:rPr>
              <a:t>mobility</a:t>
            </a:r>
            <a:r>
              <a:rPr lang="ca-ES" sz="2400" b="1" dirty="0">
                <a:solidFill>
                  <a:schemeClr val="tx1"/>
                </a:solidFill>
              </a:rPr>
              <a:t> paterns </a:t>
            </a:r>
            <a:r>
              <a:rPr lang="ca-ES" sz="2400" b="1" dirty="0" err="1">
                <a:solidFill>
                  <a:schemeClr val="tx1"/>
                </a:solidFill>
              </a:rPr>
              <a:t>and</a:t>
            </a:r>
            <a:r>
              <a:rPr lang="ca-ES" sz="2400" b="1" dirty="0">
                <a:solidFill>
                  <a:schemeClr val="tx1"/>
                </a:solidFill>
              </a:rPr>
              <a:t> </a:t>
            </a:r>
            <a:r>
              <a:rPr lang="ca-ES" sz="2400" b="1" dirty="0" err="1">
                <a:solidFill>
                  <a:schemeClr val="tx1"/>
                </a:solidFill>
              </a:rPr>
              <a:t>their</a:t>
            </a:r>
            <a:r>
              <a:rPr lang="ca-ES" sz="2400" b="1" dirty="0">
                <a:solidFill>
                  <a:schemeClr val="tx1"/>
                </a:solidFill>
              </a:rPr>
              <a:t> </a:t>
            </a:r>
            <a:r>
              <a:rPr lang="ca-ES" sz="2400" b="1" dirty="0" err="1">
                <a:solidFill>
                  <a:schemeClr val="tx1"/>
                </a:solidFill>
              </a:rPr>
              <a:t>influence</a:t>
            </a:r>
            <a:r>
              <a:rPr lang="ca-ES" sz="2400" b="1" dirty="0">
                <a:solidFill>
                  <a:schemeClr val="tx1"/>
                </a:solidFill>
              </a:rPr>
              <a:t> in </a:t>
            </a:r>
            <a:r>
              <a:rPr lang="ca-ES" sz="2400" b="1" dirty="0" err="1">
                <a:solidFill>
                  <a:schemeClr val="tx1"/>
                </a:solidFill>
              </a:rPr>
              <a:t>health</a:t>
            </a:r>
            <a:r>
              <a:rPr lang="ca-ES" sz="2400" b="1" dirty="0">
                <a:solidFill>
                  <a:schemeClr val="tx1"/>
                </a:solidFill>
              </a:rPr>
              <a:t>/</a:t>
            </a:r>
            <a:r>
              <a:rPr lang="ca-ES" sz="2400" b="1" dirty="0" err="1">
                <a:solidFill>
                  <a:schemeClr val="tx1"/>
                </a:solidFill>
              </a:rPr>
              <a:t>services</a:t>
            </a:r>
            <a:r>
              <a:rPr lang="ca-ES" sz="2400" b="1" dirty="0">
                <a:solidFill>
                  <a:schemeClr val="tx1"/>
                </a:solidFill>
              </a:rPr>
              <a:t> </a:t>
            </a:r>
            <a:r>
              <a:rPr lang="ca-ES" sz="2400" b="1" dirty="0" err="1">
                <a:solidFill>
                  <a:schemeClr val="tx1"/>
                </a:solidFill>
              </a:rPr>
              <a:t>parameters</a:t>
            </a:r>
            <a:endParaRPr lang="ca-ES" sz="2400" b="1" dirty="0">
              <a:solidFill>
                <a:schemeClr val="tx1"/>
              </a:solidFill>
            </a:endParaRPr>
          </a:p>
          <a:p>
            <a:endParaRPr lang="es-ES" sz="2400" b="1" dirty="0">
              <a:solidFill>
                <a:schemeClr val="tx2"/>
              </a:solidFill>
            </a:endParaRPr>
          </a:p>
        </p:txBody>
      </p:sp>
      <p:pic>
        <p:nvPicPr>
          <p:cNvPr id="4" name="Picture 3" descr="R:\Usuaris\L.Ferrer\PROJECTES CATALUNYA_NACIONALS\SEXCOHORT\FIS 2018\promoció estudi\Imatges tríptic\SexCohort_Tríptic_Retall_2.jpg">
            <a:extLst>
              <a:ext uri="{FF2B5EF4-FFF2-40B4-BE49-F238E27FC236}">
                <a16:creationId xmlns:a16="http://schemas.microsoft.com/office/drawing/2014/main" id="{2038EDD7-7E18-484E-86A1-81F551838F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480" y="3063177"/>
            <a:ext cx="3032125" cy="1921099"/>
          </a:xfrm>
          <a:prstGeom prst="rect">
            <a:avLst/>
          </a:prstGeom>
          <a:noFill/>
        </p:spPr>
      </p:pic>
      <p:sp>
        <p:nvSpPr>
          <p:cNvPr id="5" name="QuadreDeText 4">
            <a:extLst>
              <a:ext uri="{FF2B5EF4-FFF2-40B4-BE49-F238E27FC236}">
                <a16:creationId xmlns:a16="http://schemas.microsoft.com/office/drawing/2014/main" id="{3596C7AC-C366-41B7-A11A-33B7379EBD3B}"/>
              </a:ext>
            </a:extLst>
          </p:cNvPr>
          <p:cNvSpPr txBox="1"/>
          <p:nvPr/>
        </p:nvSpPr>
        <p:spPr>
          <a:xfrm flipH="1">
            <a:off x="4078223" y="3063177"/>
            <a:ext cx="7821167" cy="255454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ca-ES" sz="2000" dirty="0"/>
              <a:t>A </a:t>
            </a:r>
            <a:r>
              <a:rPr lang="ca-ES" sz="2000" dirty="0" err="1"/>
              <a:t>prospective</a:t>
            </a:r>
            <a:r>
              <a:rPr lang="ca-ES" sz="2000" dirty="0"/>
              <a:t> cohort </a:t>
            </a:r>
            <a:r>
              <a:rPr lang="ca-ES" sz="2000" dirty="0" err="1"/>
              <a:t>study</a:t>
            </a:r>
            <a:r>
              <a:rPr lang="ca-ES" sz="2000" dirty="0"/>
              <a:t> of </a:t>
            </a:r>
            <a:r>
              <a:rPr lang="ca-ES" sz="2000" dirty="0" err="1"/>
              <a:t>trangender</a:t>
            </a:r>
            <a:r>
              <a:rPr lang="ca-ES" sz="2000" dirty="0"/>
              <a:t> </a:t>
            </a:r>
            <a:r>
              <a:rPr lang="ca-ES" sz="2000" dirty="0" err="1"/>
              <a:t>women</a:t>
            </a:r>
            <a:r>
              <a:rPr lang="ca-ES" sz="2000" dirty="0"/>
              <a:t> </a:t>
            </a:r>
            <a:r>
              <a:rPr lang="ca-ES" sz="2000" dirty="0" err="1"/>
              <a:t>and</a:t>
            </a:r>
            <a:r>
              <a:rPr lang="ca-ES" sz="2000" dirty="0"/>
              <a:t> MSM </a:t>
            </a:r>
            <a:r>
              <a:rPr lang="ca-ES" sz="2000" dirty="0" err="1"/>
              <a:t>sex</a:t>
            </a:r>
            <a:r>
              <a:rPr lang="ca-ES" sz="2000" dirty="0"/>
              <a:t> </a:t>
            </a:r>
            <a:r>
              <a:rPr lang="ca-ES" sz="2000" dirty="0" err="1"/>
              <a:t>workers</a:t>
            </a:r>
            <a:r>
              <a:rPr lang="ca-ES" sz="2000" dirty="0"/>
              <a:t> in Barcelona, </a:t>
            </a:r>
            <a:r>
              <a:rPr lang="ca-ES" sz="2000" dirty="0" err="1"/>
              <a:t>recruited</a:t>
            </a:r>
            <a:r>
              <a:rPr lang="ca-ES" sz="2000" dirty="0"/>
              <a:t> in 4 diferents </a:t>
            </a:r>
            <a:r>
              <a:rPr lang="ca-ES" sz="2000" dirty="0" err="1"/>
              <a:t>community</a:t>
            </a:r>
            <a:r>
              <a:rPr lang="ca-ES" sz="2000" dirty="0"/>
              <a:t> </a:t>
            </a:r>
            <a:r>
              <a:rPr lang="ca-ES" sz="2000" dirty="0" err="1"/>
              <a:t>based</a:t>
            </a:r>
            <a:r>
              <a:rPr lang="ca-ES" sz="2000" dirty="0"/>
              <a:t> </a:t>
            </a:r>
            <a:r>
              <a:rPr lang="ca-ES" sz="2000" dirty="0" err="1"/>
              <a:t>programs</a:t>
            </a:r>
            <a:r>
              <a:rPr lang="ca-ES" sz="2000" dirty="0"/>
              <a:t> </a:t>
            </a:r>
            <a:r>
              <a:rPr lang="ca-ES" sz="2000" dirty="0" err="1"/>
              <a:t>addressed</a:t>
            </a:r>
            <a:r>
              <a:rPr lang="ca-ES" sz="2000" dirty="0"/>
              <a:t> to </a:t>
            </a:r>
            <a:r>
              <a:rPr lang="ca-ES" sz="2000" dirty="0" err="1"/>
              <a:t>these</a:t>
            </a:r>
            <a:r>
              <a:rPr lang="ca-ES" sz="2000" dirty="0"/>
              <a:t> </a:t>
            </a:r>
            <a:r>
              <a:rPr lang="ca-ES" sz="2000" dirty="0" err="1"/>
              <a:t>populations</a:t>
            </a:r>
            <a:r>
              <a:rPr lang="ca-ES" sz="2000" dirty="0"/>
              <a:t> (2019-2021). </a:t>
            </a:r>
          </a:p>
          <a:p>
            <a:endParaRPr lang="ca-ES" sz="2000" dirty="0"/>
          </a:p>
          <a:p>
            <a:r>
              <a:rPr lang="en-US" sz="2000" dirty="0"/>
              <a:t>6 month periodical clinical and epidemiological </a:t>
            </a:r>
            <a:r>
              <a:rPr lang="en-US" sz="2000" dirty="0" err="1"/>
              <a:t>assessement</a:t>
            </a:r>
            <a:r>
              <a:rPr lang="en-US" sz="2000" dirty="0"/>
              <a:t> over 2 years. </a:t>
            </a:r>
          </a:p>
          <a:p>
            <a:endParaRPr lang="en-US" sz="2000" dirty="0"/>
          </a:p>
          <a:p>
            <a:r>
              <a:rPr lang="en-US" sz="2000" dirty="0"/>
              <a:t>Target sample size : 300 </a:t>
            </a:r>
          </a:p>
          <a:p>
            <a:endParaRPr lang="es-ES" sz="2000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B88A18D5-4F34-4BAF-B7BF-9AE29922998C}"/>
              </a:ext>
            </a:extLst>
          </p:cNvPr>
          <p:cNvSpPr txBox="1">
            <a:spLocks/>
          </p:cNvSpPr>
          <p:nvPr/>
        </p:nvSpPr>
        <p:spPr>
          <a:xfrm>
            <a:off x="2079674" y="-17552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E8303B"/>
                </a:solidFill>
                <a:latin typeface="Franklin Gothic Book" panose="020B0503020102020204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ca-ES" sz="3000">
                <a:solidFill>
                  <a:schemeClr val="tx2"/>
                </a:solidFill>
              </a:rPr>
              <a:t>General objectives</a:t>
            </a:r>
            <a:endParaRPr lang="ca-ES" sz="3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383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257" y="93881"/>
            <a:ext cx="11993550" cy="457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EDB8BC7-9E13-4791-88E3-6426E06A249E}"/>
              </a:ext>
            </a:extLst>
          </p:cNvPr>
          <p:cNvSpPr/>
          <p:nvPr/>
        </p:nvSpPr>
        <p:spPr>
          <a:xfrm>
            <a:off x="417342" y="4810203"/>
            <a:ext cx="115542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VIH: </a:t>
            </a:r>
            <a:r>
              <a:rPr lang="en-US" dirty="0"/>
              <a:t>rapid test . </a:t>
            </a:r>
            <a:r>
              <a:rPr lang="en-US" b="1" dirty="0"/>
              <a:t>VPH:</a:t>
            </a:r>
            <a:r>
              <a:rPr lang="en-US" dirty="0"/>
              <a:t> venipuncture and oral, anal, perianal and penis sample</a:t>
            </a:r>
            <a:r>
              <a:rPr lang="en-US" b="1" dirty="0"/>
              <a:t>. CT y NG</a:t>
            </a:r>
            <a:r>
              <a:rPr lang="en-US" dirty="0"/>
              <a:t>: urine, pharynx and anal sample. </a:t>
            </a:r>
            <a:r>
              <a:rPr lang="en-US" b="1" i="1" dirty="0"/>
              <a:t>VHB, VHC and Syphilis</a:t>
            </a:r>
            <a:r>
              <a:rPr lang="en-US" i="1" dirty="0"/>
              <a:t>: </a:t>
            </a:r>
            <a:r>
              <a:rPr lang="en-US" dirty="0"/>
              <a:t>venipuncture 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7ADC4D6-8886-45D5-A08B-AEE2CF3DA371}"/>
              </a:ext>
            </a:extLst>
          </p:cNvPr>
          <p:cNvSpPr/>
          <p:nvPr/>
        </p:nvSpPr>
        <p:spPr>
          <a:xfrm>
            <a:off x="5660755" y="3839798"/>
            <a:ext cx="1206576" cy="694880"/>
          </a:xfrm>
          <a:prstGeom prst="ellipse">
            <a:avLst/>
          </a:prstGeom>
          <a:solidFill>
            <a:srgbClr val="FFFF00">
              <a:alpha val="30196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897626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idor de contingut 2">
            <a:extLst>
              <a:ext uri="{FF2B5EF4-FFF2-40B4-BE49-F238E27FC236}">
                <a16:creationId xmlns:a16="http://schemas.microsoft.com/office/drawing/2014/main" id="{3F501F13-7DB6-41FB-8C82-15E2F76DB4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238" y="723900"/>
            <a:ext cx="11473524" cy="541020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dirty="0"/>
              <a:t>In our setting MSM SW and TRANS W SW are a </a:t>
            </a:r>
            <a:r>
              <a:rPr lang="en-US" sz="2000" b="1" dirty="0"/>
              <a:t>difficult to access population</a:t>
            </a:r>
            <a:r>
              <a:rPr lang="en-US" sz="2000" dirty="0"/>
              <a:t>; to have enough large sample sizes is not easy.  </a:t>
            </a:r>
            <a:r>
              <a:rPr lang="en-US" sz="2000" dirty="0">
                <a:solidFill>
                  <a:schemeClr val="tx2"/>
                </a:solidFill>
              </a:rPr>
              <a:t>Complementary </a:t>
            </a:r>
            <a:r>
              <a:rPr lang="en-US" sz="2000" b="1" dirty="0">
                <a:solidFill>
                  <a:schemeClr val="tx2"/>
                </a:solidFill>
              </a:rPr>
              <a:t>recruitment strategies </a:t>
            </a:r>
            <a:r>
              <a:rPr lang="en-US" sz="2000" dirty="0">
                <a:solidFill>
                  <a:schemeClr val="tx2"/>
                </a:solidFill>
              </a:rPr>
              <a:t>needs to be in place and </a:t>
            </a:r>
            <a:r>
              <a:rPr lang="en-US" sz="2000" b="1" dirty="0">
                <a:solidFill>
                  <a:schemeClr val="tx2"/>
                </a:solidFill>
              </a:rPr>
              <a:t>community based programs run by peers</a:t>
            </a:r>
            <a:r>
              <a:rPr lang="en-US" sz="2000" dirty="0">
                <a:solidFill>
                  <a:schemeClr val="tx2"/>
                </a:solidFill>
              </a:rPr>
              <a:t> are crucial to access them and eventually to link them to the formal Health System. 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>
              <a:solidFill>
                <a:schemeClr val="tx2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The study population is basically </a:t>
            </a:r>
            <a:r>
              <a:rPr lang="en-US" sz="2000" b="1" dirty="0"/>
              <a:t>foreigner</a:t>
            </a:r>
            <a:r>
              <a:rPr lang="en-US" sz="2000" dirty="0"/>
              <a:t>, mainly from LA countries and moreover they tend to work in different cities and countries. </a:t>
            </a:r>
            <a:r>
              <a:rPr lang="en-US" sz="2000" b="1" dirty="0">
                <a:solidFill>
                  <a:schemeClr val="tx2"/>
                </a:solidFill>
              </a:rPr>
              <a:t>Cultural diversity, mobility </a:t>
            </a:r>
            <a:r>
              <a:rPr lang="en-US" sz="2000" dirty="0">
                <a:solidFill>
                  <a:schemeClr val="tx2"/>
                </a:solidFill>
              </a:rPr>
              <a:t>and structural factors associated to migration needs to be taken into account for both study design and health care services; ad hoc procedures for adherence to programs and services need to be studied.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>
              <a:solidFill>
                <a:schemeClr val="tx2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Although the level of exposure to HIV is high among both  MSM and TRANS SW, </a:t>
            </a:r>
            <a:r>
              <a:rPr lang="en-US" sz="2000" b="1" dirty="0"/>
              <a:t>social-economical determinants, use of preventive measures and needs  differs,  </a:t>
            </a:r>
            <a:r>
              <a:rPr lang="en-US" sz="2000" dirty="0"/>
              <a:t>TRANS SW W having less social networks and more barriers. Risk and morbidly are associated to social determinants and legal status. </a:t>
            </a:r>
            <a:r>
              <a:rPr lang="en-US" sz="2000" b="1" dirty="0">
                <a:solidFill>
                  <a:schemeClr val="tx2"/>
                </a:solidFill>
              </a:rPr>
              <a:t>Structural determinants </a:t>
            </a:r>
            <a:r>
              <a:rPr lang="en-US" sz="2000" dirty="0">
                <a:solidFill>
                  <a:schemeClr val="tx2"/>
                </a:solidFill>
              </a:rPr>
              <a:t>needs to be better identified and understood for intervention purposes.</a:t>
            </a:r>
            <a:r>
              <a:rPr lang="en-US" sz="2000" dirty="0"/>
              <a:t> T</a:t>
            </a:r>
            <a:r>
              <a:rPr lang="en-US" sz="2000" dirty="0">
                <a:solidFill>
                  <a:schemeClr val="tx2"/>
                </a:solidFill>
              </a:rPr>
              <a:t>o facilitate  mechanisms to </a:t>
            </a:r>
            <a:r>
              <a:rPr lang="en-US" sz="2000" b="1" dirty="0">
                <a:solidFill>
                  <a:schemeClr val="tx2"/>
                </a:solidFill>
              </a:rPr>
              <a:t>access health services regardless of the legal status,</a:t>
            </a:r>
            <a:r>
              <a:rPr lang="en-US" sz="2000" dirty="0">
                <a:solidFill>
                  <a:schemeClr val="tx2"/>
                </a:solidFill>
              </a:rPr>
              <a:t> should be an important part of the response. 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836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idor de contingut 2">
            <a:extLst>
              <a:ext uri="{FF2B5EF4-FFF2-40B4-BE49-F238E27FC236}">
                <a16:creationId xmlns:a16="http://schemas.microsoft.com/office/drawing/2014/main" id="{98FE89CF-6E6D-4EA9-BA1F-321890A23E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568" y="1011940"/>
            <a:ext cx="11753432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4.-  In our setting, MSM and TRAN W SW have a high level of exposure and social vulnerability and     </a:t>
            </a:r>
          </a:p>
          <a:p>
            <a:pPr marL="0" indent="0">
              <a:buNone/>
            </a:pPr>
            <a:r>
              <a:rPr lang="en-US" sz="2000" dirty="0"/>
              <a:t>      therefore a high prevalence of HIV and NG (syphilis was not studied in Sweetie).   </a:t>
            </a:r>
            <a:r>
              <a:rPr lang="en-US" sz="2000" dirty="0">
                <a:solidFill>
                  <a:schemeClr val="tx2"/>
                </a:solidFill>
              </a:rPr>
              <a:t>MSM SW and TRANS W  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2"/>
                </a:solidFill>
              </a:rPr>
              <a:t>      SW  should be considered </a:t>
            </a:r>
            <a:r>
              <a:rPr lang="en-US" sz="2000" b="1" dirty="0">
                <a:solidFill>
                  <a:schemeClr val="tx2"/>
                </a:solidFill>
              </a:rPr>
              <a:t>a specific target population</a:t>
            </a:r>
            <a:r>
              <a:rPr lang="en-US" sz="2000" dirty="0">
                <a:solidFill>
                  <a:schemeClr val="tx2"/>
                </a:solidFill>
              </a:rPr>
              <a:t> for preventive interventions and this  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2"/>
                </a:solidFill>
              </a:rPr>
              <a:t>      population needs to be identified in the M&amp;E information systems for evaluation purposes. </a:t>
            </a:r>
          </a:p>
          <a:p>
            <a:pPr marL="0" indent="0">
              <a:buNone/>
            </a:pPr>
            <a:endParaRPr lang="en-US" sz="20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</a:rPr>
              <a:t>5.- The collaboration between academia and peer NGOs has not only made possible the 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</a:rPr>
              <a:t>      implementation of the study, but also it has contribute to </a:t>
            </a:r>
            <a:r>
              <a:rPr lang="en-US" sz="2000" b="1" dirty="0">
                <a:solidFill>
                  <a:schemeClr val="tx1"/>
                </a:solidFill>
              </a:rPr>
              <a:t>systematize programmatic data </a:t>
            </a:r>
          </a:p>
          <a:p>
            <a:pPr marL="0" indent="0">
              <a:buNone/>
            </a:pPr>
            <a:r>
              <a:rPr lang="en-US" sz="2000" b="1" dirty="0">
                <a:solidFill>
                  <a:schemeClr val="tx1"/>
                </a:solidFill>
              </a:rPr>
              <a:t>      collection </a:t>
            </a:r>
            <a:r>
              <a:rPr lang="en-US" sz="2000" dirty="0">
                <a:solidFill>
                  <a:schemeClr val="tx1"/>
                </a:solidFill>
              </a:rPr>
              <a:t>and eventually to increase efficiency and effectiveness of their services. </a:t>
            </a:r>
            <a:r>
              <a:rPr lang="en-US" sz="2000" dirty="0">
                <a:solidFill>
                  <a:schemeClr val="tx2"/>
                </a:solidFill>
              </a:rPr>
              <a:t>NGOs and  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2"/>
                </a:solidFill>
              </a:rPr>
              <a:t>      peers needs to be involved in all phases of the studies to assure feasibility and effectiveness.</a:t>
            </a:r>
            <a:endParaRPr lang="en-US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</a:rPr>
              <a:t>      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487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89000" y="1599922"/>
            <a:ext cx="10414000" cy="1102519"/>
          </a:xfrm>
        </p:spPr>
        <p:txBody>
          <a:bodyPr>
            <a:normAutofit fontScale="90000"/>
          </a:bodyPr>
          <a:lstStyle/>
          <a:p>
            <a:br>
              <a:rPr lang="ca-ES" dirty="0"/>
            </a:br>
            <a:r>
              <a:rPr lang="en-GB" sz="2700" i="1" dirty="0">
                <a:solidFill>
                  <a:schemeClr val="accent1"/>
                </a:solidFill>
              </a:rPr>
              <a:t>Implementing community based research among transgender people: the case of the SWEETIE and SEXCOHORT projects in Barcelona, Catalonia (Spain)</a:t>
            </a:r>
            <a:endParaRPr lang="en-US" sz="2700" dirty="0">
              <a:solidFill>
                <a:schemeClr val="accent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3333445"/>
            <a:ext cx="3121242" cy="975850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ca-ES" sz="1950" dirty="0"/>
              <a:t>Jordi Casabona</a:t>
            </a:r>
          </a:p>
          <a:p>
            <a:pPr algn="l"/>
            <a:r>
              <a:rPr lang="ca-ES" sz="1950" dirty="0" err="1"/>
              <a:t>Scientific</a:t>
            </a:r>
            <a:r>
              <a:rPr lang="ca-ES" sz="1950" dirty="0"/>
              <a:t> Director CEEISCAT             </a:t>
            </a:r>
          </a:p>
          <a:p>
            <a:pPr algn="l"/>
            <a:r>
              <a:rPr lang="ca-ES" sz="1950" b="1" dirty="0"/>
              <a:t>jcasabona@iconcologia.net</a:t>
            </a:r>
          </a:p>
          <a:p>
            <a:endParaRPr lang="en-US" dirty="0"/>
          </a:p>
        </p:txBody>
      </p:sp>
      <p:pic>
        <p:nvPicPr>
          <p:cNvPr id="7" name="Picture 3" descr="R:\Usuaris\L.Ferrer\PROJECTES CATALUNYA_NACIONALS\SEXCOHORT\FIS 2018\promoció estudi\Logos\CEEISCAT_alineat_transparent.png">
            <a:extLst>
              <a:ext uri="{FF2B5EF4-FFF2-40B4-BE49-F238E27FC236}">
                <a16:creationId xmlns:a16="http://schemas.microsoft.com/office/drawing/2014/main" id="{89EE14FE-819B-4807-B1E2-7C12DE1B20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18484" y="3628385"/>
            <a:ext cx="2078456" cy="472829"/>
          </a:xfrm>
          <a:prstGeom prst="rect">
            <a:avLst/>
          </a:prstGeom>
          <a:noFill/>
        </p:spPr>
      </p:pic>
      <p:pic>
        <p:nvPicPr>
          <p:cNvPr id="9" name="Picture 10" descr="Horit_3línies_color">
            <a:extLst>
              <a:ext uri="{FF2B5EF4-FFF2-40B4-BE49-F238E27FC236}">
                <a16:creationId xmlns:a16="http://schemas.microsoft.com/office/drawing/2014/main" id="{3500D579-4D7F-41C3-AD5C-710D470FBD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86932" y="3619197"/>
            <a:ext cx="2240042" cy="472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3 Marcador de contenido">
            <a:extLst>
              <a:ext uri="{FF2B5EF4-FFF2-40B4-BE49-F238E27FC236}">
                <a16:creationId xmlns:a16="http://schemas.microsoft.com/office/drawing/2014/main" id="{9D056774-5891-46C6-866E-51CA6B57522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8487" y="4309295"/>
            <a:ext cx="2100999" cy="1298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0504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idor de contingut 3">
            <a:extLst>
              <a:ext uri="{FF2B5EF4-FFF2-40B4-BE49-F238E27FC236}">
                <a16:creationId xmlns:a16="http://schemas.microsoft.com/office/drawing/2014/main" id="{025E0ADB-13DE-42B2-B8AB-E28596758B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480" y="846139"/>
            <a:ext cx="2704579" cy="403675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5" name="Agrupa 4">
            <a:extLst>
              <a:ext uri="{FF2B5EF4-FFF2-40B4-BE49-F238E27FC236}">
                <a16:creationId xmlns:a16="http://schemas.microsoft.com/office/drawing/2014/main" id="{415F2C89-7AB2-4506-8F6B-AF34EEE78A84}"/>
              </a:ext>
            </a:extLst>
          </p:cNvPr>
          <p:cNvGrpSpPr/>
          <p:nvPr/>
        </p:nvGrpSpPr>
        <p:grpSpPr>
          <a:xfrm>
            <a:off x="3950480" y="1799544"/>
            <a:ext cx="7118628" cy="2370740"/>
            <a:chOff x="1196013" y="1307804"/>
            <a:chExt cx="9372981" cy="3475948"/>
          </a:xfrm>
        </p:grpSpPr>
        <p:sp>
          <p:nvSpPr>
            <p:cNvPr id="6" name="Fletxa: corbada a l'esquerra 5">
              <a:extLst>
                <a:ext uri="{FF2B5EF4-FFF2-40B4-BE49-F238E27FC236}">
                  <a16:creationId xmlns:a16="http://schemas.microsoft.com/office/drawing/2014/main" id="{84EC0A81-CD65-4A1D-80AD-4CBB6B97C8C6}"/>
                </a:ext>
              </a:extLst>
            </p:cNvPr>
            <p:cNvSpPr/>
            <p:nvPr/>
          </p:nvSpPr>
          <p:spPr>
            <a:xfrm>
              <a:off x="8816394" y="1349235"/>
              <a:ext cx="1752600" cy="3434517"/>
            </a:xfrm>
            <a:prstGeom prst="curvedLeftArrow">
              <a:avLst/>
            </a:prstGeom>
            <a:solidFill>
              <a:schemeClr val="accent1">
                <a:alpha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  <p:sp>
          <p:nvSpPr>
            <p:cNvPr id="7" name="Fletxa: corbada a l'esquerra 6">
              <a:extLst>
                <a:ext uri="{FF2B5EF4-FFF2-40B4-BE49-F238E27FC236}">
                  <a16:creationId xmlns:a16="http://schemas.microsoft.com/office/drawing/2014/main" id="{F65CBFE7-43EF-4D46-8941-1B89AFFF06FC}"/>
                </a:ext>
              </a:extLst>
            </p:cNvPr>
            <p:cNvSpPr/>
            <p:nvPr/>
          </p:nvSpPr>
          <p:spPr>
            <a:xfrm rot="10800000">
              <a:off x="1196013" y="1307804"/>
              <a:ext cx="1752600" cy="3434518"/>
            </a:xfrm>
            <a:prstGeom prst="curvedLeftArrow">
              <a:avLst/>
            </a:prstGeom>
            <a:solidFill>
              <a:schemeClr val="accent1">
                <a:alpha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  <p:sp>
          <p:nvSpPr>
            <p:cNvPr id="8" name="QuadreDeText 7">
              <a:extLst>
                <a:ext uri="{FF2B5EF4-FFF2-40B4-BE49-F238E27FC236}">
                  <a16:creationId xmlns:a16="http://schemas.microsoft.com/office/drawing/2014/main" id="{4F258930-B5E2-4184-99F7-0C52A3161677}"/>
                </a:ext>
              </a:extLst>
            </p:cNvPr>
            <p:cNvSpPr txBox="1"/>
            <p:nvPr/>
          </p:nvSpPr>
          <p:spPr>
            <a:xfrm flipH="1">
              <a:off x="2977506" y="2325706"/>
              <a:ext cx="535275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a-ES" sz="2400" b="1" dirty="0" err="1"/>
                <a:t>Community</a:t>
              </a:r>
              <a:r>
                <a:rPr lang="ca-ES" sz="2400" b="1" dirty="0"/>
                <a:t> </a:t>
              </a:r>
              <a:r>
                <a:rPr lang="ca-ES" sz="2400" b="1" dirty="0" err="1"/>
                <a:t>based</a:t>
              </a:r>
              <a:r>
                <a:rPr lang="ca-ES" sz="2400" b="1" dirty="0"/>
                <a:t> </a:t>
              </a:r>
              <a:r>
                <a:rPr lang="ca-ES" sz="2400" b="1" dirty="0" err="1"/>
                <a:t>Socio-Epidemiological</a:t>
              </a:r>
              <a:r>
                <a:rPr lang="ca-ES" sz="2400" b="1" dirty="0"/>
                <a:t> </a:t>
              </a:r>
              <a:r>
                <a:rPr lang="ca-ES" sz="2400" b="1" dirty="0" err="1"/>
                <a:t>and</a:t>
              </a:r>
              <a:r>
                <a:rPr lang="ca-ES" sz="2400" b="1" dirty="0"/>
                <a:t> </a:t>
              </a:r>
              <a:r>
                <a:rPr lang="ca-ES" sz="2400" b="1" dirty="0" err="1"/>
                <a:t>Program</a:t>
              </a:r>
              <a:r>
                <a:rPr lang="ca-ES" sz="2400" b="1" dirty="0"/>
                <a:t> </a:t>
              </a:r>
              <a:r>
                <a:rPr lang="ca-ES" sz="2400" b="1" dirty="0" err="1"/>
                <a:t>Science</a:t>
              </a:r>
              <a:r>
                <a:rPr lang="ca-ES" sz="2400" b="1" dirty="0"/>
                <a:t> </a:t>
              </a:r>
              <a:r>
                <a:rPr lang="ca-ES" sz="2400" b="1" dirty="0" err="1"/>
                <a:t>Research</a:t>
              </a:r>
              <a:endParaRPr lang="es-ES" dirty="0"/>
            </a:p>
          </p:txBody>
        </p:sp>
        <p:pic>
          <p:nvPicPr>
            <p:cNvPr id="9" name="Picture 2">
              <a:extLst>
                <a:ext uri="{FF2B5EF4-FFF2-40B4-BE49-F238E27FC236}">
                  <a16:creationId xmlns:a16="http://schemas.microsoft.com/office/drawing/2014/main" id="{7144DC22-A035-4829-9772-06C9D5E591B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820296" y="2477781"/>
              <a:ext cx="1170993" cy="1200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3" descr="R:\Usuaris\L.Ferrer\PROJECTES CATALUNYA_NACIONALS\SEXCOHORT\FIS 2018\promoció estudi\Imatges tríptic\SexCohort_Tríptic_Retall_2.jpg">
              <a:extLst>
                <a:ext uri="{FF2B5EF4-FFF2-40B4-BE49-F238E27FC236}">
                  <a16:creationId xmlns:a16="http://schemas.microsoft.com/office/drawing/2014/main" id="{1353D0F6-37B6-4557-972A-B84E3354DF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327825" y="2465522"/>
              <a:ext cx="1722090" cy="1091085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3125932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idor de contingut 2">
            <a:extLst>
              <a:ext uri="{FF2B5EF4-FFF2-40B4-BE49-F238E27FC236}">
                <a16:creationId xmlns:a16="http://schemas.microsoft.com/office/drawing/2014/main" id="{35D9F83F-7177-49BC-96E3-7BD4FD5CEB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6228" y="4446495"/>
            <a:ext cx="7195291" cy="1219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a-ES" sz="2000" b="1" dirty="0" err="1">
                <a:solidFill>
                  <a:schemeClr val="accent1"/>
                </a:solidFill>
              </a:rPr>
              <a:t>Acknowledgement</a:t>
            </a:r>
            <a:r>
              <a:rPr lang="ca-ES" sz="2000" b="1" dirty="0">
                <a:solidFill>
                  <a:schemeClr val="accent1"/>
                </a:solidFill>
              </a:rPr>
              <a:t>: </a:t>
            </a:r>
            <a:r>
              <a:rPr lang="ca-ES" sz="2000" dirty="0">
                <a:solidFill>
                  <a:schemeClr val="accent1"/>
                </a:solidFill>
              </a:rPr>
              <a:t>full </a:t>
            </a:r>
            <a:r>
              <a:rPr lang="ca-ES" sz="2000" dirty="0" err="1">
                <a:solidFill>
                  <a:schemeClr val="accent1"/>
                </a:solidFill>
              </a:rPr>
              <a:t>team</a:t>
            </a:r>
            <a:r>
              <a:rPr lang="ca-ES" sz="2000" dirty="0">
                <a:solidFill>
                  <a:schemeClr val="accent1"/>
                </a:solidFill>
              </a:rPr>
              <a:t> </a:t>
            </a:r>
            <a:r>
              <a:rPr lang="ca-ES" sz="2000" dirty="0" err="1">
                <a:solidFill>
                  <a:schemeClr val="accent1"/>
                </a:solidFill>
              </a:rPr>
              <a:t>from</a:t>
            </a:r>
            <a:r>
              <a:rPr lang="ca-ES" sz="2000" dirty="0">
                <a:solidFill>
                  <a:schemeClr val="accent1"/>
                </a:solidFill>
              </a:rPr>
              <a:t> Stop Sida, </a:t>
            </a:r>
            <a:r>
              <a:rPr lang="ca-ES" sz="2000" dirty="0" err="1">
                <a:solidFill>
                  <a:schemeClr val="accent1"/>
                </a:solidFill>
              </a:rPr>
              <a:t>Ambit</a:t>
            </a:r>
            <a:r>
              <a:rPr lang="ca-ES" sz="2000" dirty="0">
                <a:solidFill>
                  <a:schemeClr val="accent1"/>
                </a:solidFill>
              </a:rPr>
              <a:t> Prevenció </a:t>
            </a:r>
            <a:r>
              <a:rPr lang="ca-ES" sz="2000" dirty="0" err="1">
                <a:solidFill>
                  <a:schemeClr val="accent1"/>
                </a:solidFill>
              </a:rPr>
              <a:t>and</a:t>
            </a:r>
            <a:r>
              <a:rPr lang="ca-ES" sz="2000" dirty="0">
                <a:solidFill>
                  <a:schemeClr val="accent1"/>
                </a:solidFill>
              </a:rPr>
              <a:t> CEEISCAT, in particular Cinta Folch, </a:t>
            </a:r>
            <a:r>
              <a:rPr lang="ca-ES" sz="2000" dirty="0" err="1">
                <a:solidFill>
                  <a:schemeClr val="accent1"/>
                </a:solidFill>
              </a:rPr>
              <a:t>Joselyn</a:t>
            </a:r>
            <a:r>
              <a:rPr lang="ca-ES" sz="2000" dirty="0">
                <a:solidFill>
                  <a:schemeClr val="accent1"/>
                </a:solidFill>
              </a:rPr>
              <a:t> </a:t>
            </a:r>
            <a:r>
              <a:rPr lang="ca-ES" sz="2000" dirty="0" err="1">
                <a:solidFill>
                  <a:schemeClr val="accent1"/>
                </a:solidFill>
              </a:rPr>
              <a:t>Mesia</a:t>
            </a:r>
            <a:r>
              <a:rPr lang="ca-ES" sz="2000" dirty="0">
                <a:solidFill>
                  <a:schemeClr val="accent1"/>
                </a:solidFill>
              </a:rPr>
              <a:t> </a:t>
            </a:r>
            <a:r>
              <a:rPr lang="ca-ES" sz="2000" dirty="0" err="1">
                <a:solidFill>
                  <a:schemeClr val="accent1"/>
                </a:solidFill>
              </a:rPr>
              <a:t>and</a:t>
            </a:r>
            <a:r>
              <a:rPr lang="ca-ES" sz="2000" dirty="0">
                <a:solidFill>
                  <a:schemeClr val="accent1"/>
                </a:solidFill>
              </a:rPr>
              <a:t> Laia Ferrer</a:t>
            </a:r>
            <a:endParaRPr lang="es-ES" sz="2000" dirty="0">
              <a:solidFill>
                <a:schemeClr val="accent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BE37C4-D463-4AF6-8490-29DDF90770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480" y="731835"/>
            <a:ext cx="2772758" cy="4778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QuadreDeText 4">
            <a:extLst>
              <a:ext uri="{FF2B5EF4-FFF2-40B4-BE49-F238E27FC236}">
                <a16:creationId xmlns:a16="http://schemas.microsoft.com/office/drawing/2014/main" id="{D351FB40-DBD2-4690-ADEE-0A00B9FCB407}"/>
              </a:ext>
            </a:extLst>
          </p:cNvPr>
          <p:cNvSpPr txBox="1"/>
          <p:nvPr/>
        </p:nvSpPr>
        <p:spPr>
          <a:xfrm>
            <a:off x="2011353" y="842853"/>
            <a:ext cx="20977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3600" b="1" dirty="0" err="1">
                <a:solidFill>
                  <a:schemeClr val="bg1"/>
                </a:solidFill>
              </a:rPr>
              <a:t>Thanks</a:t>
            </a:r>
            <a:endParaRPr lang="es-ES" sz="3600" b="1" dirty="0">
              <a:solidFill>
                <a:schemeClr val="bg1"/>
              </a:solidFill>
            </a:endParaRPr>
          </a:p>
        </p:txBody>
      </p:sp>
      <p:pic>
        <p:nvPicPr>
          <p:cNvPr id="7" name="Imatge 6">
            <a:extLst>
              <a:ext uri="{FF2B5EF4-FFF2-40B4-BE49-F238E27FC236}">
                <a16:creationId xmlns:a16="http://schemas.microsoft.com/office/drawing/2014/main" id="{F1D87491-3994-4FEB-838C-5CDD8B3AC3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6228" y="731834"/>
            <a:ext cx="5934419" cy="3342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867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idor de contingut 2">
            <a:extLst>
              <a:ext uri="{FF2B5EF4-FFF2-40B4-BE49-F238E27FC236}">
                <a16:creationId xmlns:a16="http://schemas.microsoft.com/office/drawing/2014/main" id="{C7B0199D-42C4-4A85-A3AC-A4BF89B014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7688" y="2046548"/>
            <a:ext cx="8229600" cy="2764904"/>
          </a:xfrm>
        </p:spPr>
        <p:txBody>
          <a:bodyPr/>
          <a:lstStyle/>
          <a:p>
            <a:r>
              <a:rPr lang="ca-ES" b="1" dirty="0">
                <a:solidFill>
                  <a:schemeClr val="tx2"/>
                </a:solidFill>
              </a:rPr>
              <a:t>Context </a:t>
            </a:r>
          </a:p>
          <a:p>
            <a:r>
              <a:rPr lang="ca-ES" b="1" dirty="0" err="1">
                <a:solidFill>
                  <a:schemeClr val="tx2"/>
                </a:solidFill>
              </a:rPr>
              <a:t>The</a:t>
            </a:r>
            <a:r>
              <a:rPr lang="ca-ES" b="1" dirty="0">
                <a:solidFill>
                  <a:schemeClr val="tx2"/>
                </a:solidFill>
              </a:rPr>
              <a:t> </a:t>
            </a:r>
            <a:r>
              <a:rPr lang="ca-ES" b="1" dirty="0" err="1">
                <a:solidFill>
                  <a:schemeClr val="tx2"/>
                </a:solidFill>
              </a:rPr>
              <a:t>Sweetie</a:t>
            </a:r>
            <a:r>
              <a:rPr lang="ca-ES" b="1" dirty="0">
                <a:solidFill>
                  <a:schemeClr val="tx2"/>
                </a:solidFill>
              </a:rPr>
              <a:t> </a:t>
            </a:r>
            <a:r>
              <a:rPr lang="ca-ES" b="1" dirty="0" err="1">
                <a:solidFill>
                  <a:schemeClr val="tx2"/>
                </a:solidFill>
              </a:rPr>
              <a:t>and</a:t>
            </a:r>
            <a:r>
              <a:rPr lang="ca-ES" b="1" dirty="0">
                <a:solidFill>
                  <a:schemeClr val="tx2"/>
                </a:solidFill>
              </a:rPr>
              <a:t> </a:t>
            </a:r>
            <a:r>
              <a:rPr lang="ca-ES" b="1" dirty="0" err="1">
                <a:solidFill>
                  <a:schemeClr val="tx2"/>
                </a:solidFill>
              </a:rPr>
              <a:t>SexCohort</a:t>
            </a:r>
            <a:r>
              <a:rPr lang="ca-ES" b="1" dirty="0">
                <a:solidFill>
                  <a:schemeClr val="tx2"/>
                </a:solidFill>
              </a:rPr>
              <a:t> </a:t>
            </a:r>
            <a:r>
              <a:rPr lang="ca-ES" b="1" dirty="0" err="1">
                <a:solidFill>
                  <a:schemeClr val="tx2"/>
                </a:solidFill>
              </a:rPr>
              <a:t>Projects</a:t>
            </a:r>
            <a:endParaRPr lang="ca-ES" b="1" dirty="0">
              <a:solidFill>
                <a:schemeClr val="tx2"/>
              </a:solidFill>
            </a:endParaRPr>
          </a:p>
          <a:p>
            <a:r>
              <a:rPr lang="ca-ES" b="1" dirty="0" err="1">
                <a:solidFill>
                  <a:schemeClr val="tx2"/>
                </a:solidFill>
              </a:rPr>
              <a:t>Some</a:t>
            </a:r>
            <a:r>
              <a:rPr lang="ca-ES" b="1" dirty="0">
                <a:solidFill>
                  <a:schemeClr val="tx2"/>
                </a:solidFill>
              </a:rPr>
              <a:t> </a:t>
            </a:r>
            <a:r>
              <a:rPr lang="ca-ES" b="1" dirty="0" err="1">
                <a:solidFill>
                  <a:schemeClr val="tx2"/>
                </a:solidFill>
              </a:rPr>
              <a:t>results</a:t>
            </a:r>
            <a:endParaRPr lang="ca-ES" b="1" dirty="0">
              <a:solidFill>
                <a:schemeClr val="tx2"/>
              </a:solidFill>
            </a:endParaRPr>
          </a:p>
          <a:p>
            <a:r>
              <a:rPr lang="ca-ES" b="1" dirty="0" err="1">
                <a:solidFill>
                  <a:schemeClr val="tx2"/>
                </a:solidFill>
              </a:rPr>
              <a:t>Some</a:t>
            </a:r>
            <a:r>
              <a:rPr lang="ca-ES" b="1" dirty="0">
                <a:solidFill>
                  <a:schemeClr val="tx2"/>
                </a:solidFill>
              </a:rPr>
              <a:t> </a:t>
            </a:r>
            <a:r>
              <a:rPr lang="ca-ES" b="1" dirty="0" err="1">
                <a:solidFill>
                  <a:schemeClr val="tx2"/>
                </a:solidFill>
              </a:rPr>
              <a:t>considerations</a:t>
            </a:r>
            <a:r>
              <a:rPr lang="ca-ES" b="1" dirty="0">
                <a:solidFill>
                  <a:schemeClr val="tx2"/>
                </a:solidFill>
              </a:rPr>
              <a:t> </a:t>
            </a:r>
            <a:endParaRPr lang="es-ES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5796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tge 3">
            <a:extLst>
              <a:ext uri="{FF2B5EF4-FFF2-40B4-BE49-F238E27FC236}">
                <a16:creationId xmlns:a16="http://schemas.microsoft.com/office/drawing/2014/main" id="{39EB3338-AD07-4EEB-B831-55C31E13C1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835" y="31887"/>
            <a:ext cx="5228454" cy="3429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78A6359-3ABB-4C3D-BD76-7A0F48E68354}"/>
              </a:ext>
            </a:extLst>
          </p:cNvPr>
          <p:cNvSpPr/>
          <p:nvPr/>
        </p:nvSpPr>
        <p:spPr>
          <a:xfrm>
            <a:off x="6600056" y="3350383"/>
            <a:ext cx="3610744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406BE99-7F5A-4059-8C95-4FC29F5EE952}"/>
              </a:ext>
            </a:extLst>
          </p:cNvPr>
          <p:cNvSpPr/>
          <p:nvPr/>
        </p:nvSpPr>
        <p:spPr>
          <a:xfrm>
            <a:off x="0" y="44624"/>
            <a:ext cx="5046469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"/>
          </a:p>
        </p:txBody>
      </p:sp>
      <p:sp>
        <p:nvSpPr>
          <p:cNvPr id="8" name="QuadreDeText 7">
            <a:extLst>
              <a:ext uri="{FF2B5EF4-FFF2-40B4-BE49-F238E27FC236}">
                <a16:creationId xmlns:a16="http://schemas.microsoft.com/office/drawing/2014/main" id="{7EE5EDF2-98B2-4AE2-B0DF-3ED8BEA66C2A}"/>
              </a:ext>
            </a:extLst>
          </p:cNvPr>
          <p:cNvSpPr txBox="1"/>
          <p:nvPr/>
        </p:nvSpPr>
        <p:spPr>
          <a:xfrm>
            <a:off x="5458124" y="965758"/>
            <a:ext cx="49050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400" b="1" dirty="0" err="1">
                <a:solidFill>
                  <a:srgbClr val="7030A0"/>
                </a:solidFill>
              </a:rPr>
              <a:t>Transmission</a:t>
            </a:r>
            <a:r>
              <a:rPr lang="ca-ES" sz="2400" b="1" dirty="0">
                <a:solidFill>
                  <a:srgbClr val="7030A0"/>
                </a:solidFill>
              </a:rPr>
              <a:t> Group </a:t>
            </a:r>
            <a:r>
              <a:rPr lang="ca-ES" sz="2400" b="1" dirty="0" err="1">
                <a:solidFill>
                  <a:srgbClr val="7030A0"/>
                </a:solidFill>
              </a:rPr>
              <a:t>distribution</a:t>
            </a:r>
            <a:r>
              <a:rPr lang="ca-ES" sz="2400" b="1" dirty="0">
                <a:solidFill>
                  <a:srgbClr val="7030A0"/>
                </a:solidFill>
              </a:rPr>
              <a:t> for HIV </a:t>
            </a:r>
            <a:r>
              <a:rPr lang="ca-ES" sz="2400" b="1" dirty="0" err="1">
                <a:solidFill>
                  <a:srgbClr val="7030A0"/>
                </a:solidFill>
              </a:rPr>
              <a:t>and</a:t>
            </a:r>
            <a:r>
              <a:rPr lang="ca-ES" sz="2400" b="1" dirty="0">
                <a:solidFill>
                  <a:srgbClr val="7030A0"/>
                </a:solidFill>
              </a:rPr>
              <a:t> </a:t>
            </a:r>
            <a:r>
              <a:rPr lang="ca-ES" sz="2400" b="1" dirty="0" err="1">
                <a:solidFill>
                  <a:srgbClr val="7030A0"/>
                </a:solidFill>
              </a:rPr>
              <a:t>Syphilis</a:t>
            </a:r>
            <a:r>
              <a:rPr lang="ca-ES" sz="2400" b="1" dirty="0">
                <a:solidFill>
                  <a:srgbClr val="7030A0"/>
                </a:solidFill>
              </a:rPr>
              <a:t> in </a:t>
            </a:r>
            <a:r>
              <a:rPr lang="ca-ES" sz="2400" b="1" dirty="0" err="1">
                <a:solidFill>
                  <a:srgbClr val="7030A0"/>
                </a:solidFill>
              </a:rPr>
              <a:t>Catalonia</a:t>
            </a:r>
            <a:r>
              <a:rPr lang="ca-ES" sz="2400" b="1" dirty="0">
                <a:solidFill>
                  <a:srgbClr val="7030A0"/>
                </a:solidFill>
              </a:rPr>
              <a:t>, 2017</a:t>
            </a:r>
            <a:endParaRPr lang="es-ES" sz="2400" b="1" dirty="0">
              <a:solidFill>
                <a:srgbClr val="7030A0"/>
              </a:solidFill>
            </a:endParaRPr>
          </a:p>
        </p:txBody>
      </p:sp>
      <p:pic>
        <p:nvPicPr>
          <p:cNvPr id="10" name="Imatge 9">
            <a:extLst>
              <a:ext uri="{FF2B5EF4-FFF2-40B4-BE49-F238E27FC236}">
                <a16:creationId xmlns:a16="http://schemas.microsoft.com/office/drawing/2014/main" id="{4C3B5B6E-060A-4424-A017-50A5951AA0D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39728" y="2334249"/>
            <a:ext cx="6168412" cy="3694177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293831B0-5E8F-422D-B4B1-4C6AEB7D4A3E}"/>
              </a:ext>
            </a:extLst>
          </p:cNvPr>
          <p:cNvSpPr/>
          <p:nvPr/>
        </p:nvSpPr>
        <p:spPr>
          <a:xfrm>
            <a:off x="5486149" y="2262701"/>
            <a:ext cx="5838558" cy="43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"/>
          </a:p>
        </p:txBody>
      </p:sp>
      <p:sp>
        <p:nvSpPr>
          <p:cNvPr id="24" name="QuadreDeText 23">
            <a:extLst>
              <a:ext uri="{FF2B5EF4-FFF2-40B4-BE49-F238E27FC236}">
                <a16:creationId xmlns:a16="http://schemas.microsoft.com/office/drawing/2014/main" id="{14EFD78A-F54B-4922-BA96-E58F65AD0F51}"/>
              </a:ext>
            </a:extLst>
          </p:cNvPr>
          <p:cNvSpPr txBox="1"/>
          <p:nvPr/>
        </p:nvSpPr>
        <p:spPr>
          <a:xfrm>
            <a:off x="5510427" y="2583512"/>
            <a:ext cx="809465" cy="156966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ca-ES" sz="9600" b="1" dirty="0">
                <a:solidFill>
                  <a:schemeClr val="tx2"/>
                </a:solidFill>
              </a:rPr>
              <a:t>?</a:t>
            </a:r>
            <a:endParaRPr lang="es-ES" sz="9600" b="1" dirty="0">
              <a:solidFill>
                <a:schemeClr val="tx2"/>
              </a:solidFill>
            </a:endParaRPr>
          </a:p>
        </p:txBody>
      </p:sp>
      <p:sp>
        <p:nvSpPr>
          <p:cNvPr id="2" name="QuadreDeText 1">
            <a:extLst>
              <a:ext uri="{FF2B5EF4-FFF2-40B4-BE49-F238E27FC236}">
                <a16:creationId xmlns:a16="http://schemas.microsoft.com/office/drawing/2014/main" id="{32083B43-48E1-4C16-91DB-1850FBC55C37}"/>
              </a:ext>
            </a:extLst>
          </p:cNvPr>
          <p:cNvSpPr txBox="1"/>
          <p:nvPr/>
        </p:nvSpPr>
        <p:spPr>
          <a:xfrm>
            <a:off x="2252870" y="50185"/>
            <a:ext cx="15770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400" b="1" dirty="0"/>
              <a:t>HIV</a:t>
            </a:r>
            <a:endParaRPr lang="es-ES" sz="2400" b="1" dirty="0"/>
          </a:p>
        </p:txBody>
      </p:sp>
      <p:sp>
        <p:nvSpPr>
          <p:cNvPr id="13" name="QuadreDeText 12">
            <a:extLst>
              <a:ext uri="{FF2B5EF4-FFF2-40B4-BE49-F238E27FC236}">
                <a16:creationId xmlns:a16="http://schemas.microsoft.com/office/drawing/2014/main" id="{AA9D27BA-811B-4C4F-AD7D-02541D8863E0}"/>
              </a:ext>
            </a:extLst>
          </p:cNvPr>
          <p:cNvSpPr txBox="1"/>
          <p:nvPr/>
        </p:nvSpPr>
        <p:spPr>
          <a:xfrm>
            <a:off x="8475511" y="2409520"/>
            <a:ext cx="15770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400" b="1" dirty="0"/>
              <a:t>SYPHILIS</a:t>
            </a:r>
            <a:endParaRPr lang="es-ES" sz="2400" b="1" dirty="0"/>
          </a:p>
        </p:txBody>
      </p:sp>
    </p:spTree>
    <p:extLst>
      <p:ext uri="{BB962C8B-B14F-4D97-AF65-F5344CB8AC3E}">
        <p14:creationId xmlns:p14="http://schemas.microsoft.com/office/powerpoint/2010/main" val="3024774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tge 3">
            <a:extLst>
              <a:ext uri="{FF2B5EF4-FFF2-40B4-BE49-F238E27FC236}">
                <a16:creationId xmlns:a16="http://schemas.microsoft.com/office/drawing/2014/main" id="{471A6F9D-5E9F-4721-8F73-BC92952BBF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2939" y="351692"/>
            <a:ext cx="8239945" cy="5597588"/>
          </a:xfrm>
          <a:prstGeom prst="rect">
            <a:avLst/>
          </a:prstGeom>
        </p:spPr>
      </p:pic>
      <p:grpSp>
        <p:nvGrpSpPr>
          <p:cNvPr id="5" name="6 Grupo">
            <a:extLst>
              <a:ext uri="{FF2B5EF4-FFF2-40B4-BE49-F238E27FC236}">
                <a16:creationId xmlns:a16="http://schemas.microsoft.com/office/drawing/2014/main" id="{EAF5A44F-8AFA-49A7-AE4C-61B390788C65}"/>
              </a:ext>
            </a:extLst>
          </p:cNvPr>
          <p:cNvGrpSpPr/>
          <p:nvPr/>
        </p:nvGrpSpPr>
        <p:grpSpPr>
          <a:xfrm>
            <a:off x="9826940" y="1998358"/>
            <a:ext cx="1512168" cy="2304256"/>
            <a:chOff x="1619672" y="1486525"/>
            <a:chExt cx="2160240" cy="3045334"/>
          </a:xfrm>
        </p:grpSpPr>
        <p:pic>
          <p:nvPicPr>
            <p:cNvPr id="6" name="Imatge 4" descr="logo_COBATEST_v.png">
              <a:extLst>
                <a:ext uri="{FF2B5EF4-FFF2-40B4-BE49-F238E27FC236}">
                  <a16:creationId xmlns:a16="http://schemas.microsoft.com/office/drawing/2014/main" id="{CB4F2BF5-3BB3-414F-9F17-E3BBF9A24EB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19672" y="2060848"/>
              <a:ext cx="2160240" cy="247101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</p:pic>
        <p:sp>
          <p:nvSpPr>
            <p:cNvPr id="7" name="5 CuadroTexto">
              <a:extLst>
                <a:ext uri="{FF2B5EF4-FFF2-40B4-BE49-F238E27FC236}">
                  <a16:creationId xmlns:a16="http://schemas.microsoft.com/office/drawing/2014/main" id="{40719380-C789-4820-AA5A-07578903985F}"/>
                </a:ext>
              </a:extLst>
            </p:cNvPr>
            <p:cNvSpPr txBox="1"/>
            <p:nvPr/>
          </p:nvSpPr>
          <p:spPr>
            <a:xfrm>
              <a:off x="2032218" y="1486525"/>
              <a:ext cx="1131446" cy="528790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ca-ES" sz="2000" b="1" dirty="0"/>
                <a:t>DEVO</a:t>
              </a:r>
            </a:p>
          </p:txBody>
        </p:sp>
      </p:grpSp>
      <p:sp>
        <p:nvSpPr>
          <p:cNvPr id="2" name="Oval 1">
            <a:extLst>
              <a:ext uri="{FF2B5EF4-FFF2-40B4-BE49-F238E27FC236}">
                <a16:creationId xmlns:a16="http://schemas.microsoft.com/office/drawing/2014/main" id="{32A1C29B-D1FD-4B79-89E7-AABDF287A6F3}"/>
              </a:ext>
            </a:extLst>
          </p:cNvPr>
          <p:cNvSpPr/>
          <p:nvPr/>
        </p:nvSpPr>
        <p:spPr>
          <a:xfrm>
            <a:off x="7565498" y="2954642"/>
            <a:ext cx="945218" cy="474358"/>
          </a:xfrm>
          <a:prstGeom prst="ellipse">
            <a:avLst/>
          </a:prstGeom>
          <a:solidFill>
            <a:srgbClr val="FFFF00">
              <a:alpha val="2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3A23692-7060-4D70-8670-05A9959737DD}"/>
              </a:ext>
            </a:extLst>
          </p:cNvPr>
          <p:cNvSpPr/>
          <p:nvPr/>
        </p:nvSpPr>
        <p:spPr>
          <a:xfrm>
            <a:off x="7543916" y="4233040"/>
            <a:ext cx="945218" cy="474358"/>
          </a:xfrm>
          <a:prstGeom prst="ellipse">
            <a:avLst/>
          </a:prstGeom>
          <a:solidFill>
            <a:srgbClr val="FFFF00">
              <a:alpha val="2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58C9C1E-AA03-4687-BAB1-ABC63C0D9AE2}"/>
              </a:ext>
            </a:extLst>
          </p:cNvPr>
          <p:cNvSpPr/>
          <p:nvPr/>
        </p:nvSpPr>
        <p:spPr>
          <a:xfrm>
            <a:off x="1825623" y="1839743"/>
            <a:ext cx="7489250" cy="186204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pPr lvl="1"/>
            <a:r>
              <a:rPr lang="en-US" sz="2300" b="1" dirty="0"/>
              <a:t>Trans SW in clinical settings: </a:t>
            </a:r>
          </a:p>
          <a:p>
            <a:pPr lvl="1"/>
            <a:endParaRPr lang="en-US" sz="2300" dirty="0"/>
          </a:p>
          <a:p>
            <a:pPr lvl="1"/>
            <a:r>
              <a:rPr lang="en-US" sz="2300" dirty="0"/>
              <a:t>HIV Prevalence: 22% (</a:t>
            </a:r>
            <a:r>
              <a:rPr lang="en-US" sz="2300" i="1" dirty="0" err="1"/>
              <a:t>Navazgo</a:t>
            </a:r>
            <a:r>
              <a:rPr lang="en-US" sz="2300" i="1" dirty="0"/>
              <a:t>, 2009)</a:t>
            </a:r>
          </a:p>
          <a:p>
            <a:pPr lvl="1"/>
            <a:r>
              <a:rPr lang="en-US" sz="2300" i="1" dirty="0"/>
              <a:t>HIV Incidence:</a:t>
            </a:r>
            <a:r>
              <a:rPr lang="en-US" sz="2300" dirty="0"/>
              <a:t> 1,2/100 </a:t>
            </a:r>
            <a:r>
              <a:rPr lang="en-US" sz="2300" dirty="0" err="1"/>
              <a:t>py</a:t>
            </a:r>
            <a:r>
              <a:rPr lang="en-US" sz="2300" dirty="0"/>
              <a:t> (Diez, 2014)</a:t>
            </a:r>
          </a:p>
          <a:p>
            <a:pPr lvl="1"/>
            <a:endParaRPr lang="en-US" sz="2300" i="1" dirty="0"/>
          </a:p>
        </p:txBody>
      </p:sp>
      <p:sp>
        <p:nvSpPr>
          <p:cNvPr id="3" name="QuadreDeText 2">
            <a:extLst>
              <a:ext uri="{FF2B5EF4-FFF2-40B4-BE49-F238E27FC236}">
                <a16:creationId xmlns:a16="http://schemas.microsoft.com/office/drawing/2014/main" id="{2DC2AF20-8D54-4F11-B269-9BBBAB69BC22}"/>
              </a:ext>
            </a:extLst>
          </p:cNvPr>
          <p:cNvSpPr txBox="1"/>
          <p:nvPr/>
        </p:nvSpPr>
        <p:spPr>
          <a:xfrm>
            <a:off x="2060314" y="4087233"/>
            <a:ext cx="6742491" cy="20313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a-ES" dirty="0" err="1"/>
              <a:t>Source</a:t>
            </a:r>
            <a:r>
              <a:rPr lang="ca-ES" dirty="0"/>
              <a:t>: CEEISCAT, 2017</a:t>
            </a:r>
          </a:p>
          <a:p>
            <a:endParaRPr lang="ca-ES" dirty="0"/>
          </a:p>
          <a:p>
            <a:endParaRPr lang="ca-ES" dirty="0"/>
          </a:p>
          <a:p>
            <a:endParaRPr lang="ca-ES" dirty="0"/>
          </a:p>
          <a:p>
            <a:endParaRPr lang="ca-ES" dirty="0"/>
          </a:p>
          <a:p>
            <a:endParaRPr lang="ca-ES" dirty="0"/>
          </a:p>
          <a:p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783816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Marcador de contenido">
            <a:extLst>
              <a:ext uri="{FF2B5EF4-FFF2-40B4-BE49-F238E27FC236}">
                <a16:creationId xmlns:a16="http://schemas.microsoft.com/office/drawing/2014/main" id="{143EFF4C-C801-4F2D-84CC-D9D1F7D84102}"/>
              </a:ext>
            </a:extLst>
          </p:cNvPr>
          <p:cNvSpPr txBox="1">
            <a:spLocks/>
          </p:cNvSpPr>
          <p:nvPr/>
        </p:nvSpPr>
        <p:spPr>
          <a:xfrm>
            <a:off x="518160" y="1110597"/>
            <a:ext cx="11155680" cy="2361989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just">
              <a:buFont typeface="Arial" panose="020B0604020202020204" pitchFamily="34" charset="0"/>
              <a:buAutoNum type="arabicPeriod"/>
            </a:pPr>
            <a:r>
              <a:rPr lang="en-US" sz="2800" b="1" dirty="0">
                <a:solidFill>
                  <a:schemeClr val="tx2"/>
                </a:solidFill>
              </a:rPr>
              <a:t>To describe the socio demographic and epidemiological characteristics of transgender female and male sex workers attending community based services in Barcelona.</a:t>
            </a:r>
          </a:p>
          <a:p>
            <a:pPr marL="514350" indent="-514350" algn="just">
              <a:buFont typeface="Arial" panose="020B0604020202020204" pitchFamily="34" charset="0"/>
              <a:buAutoNum type="arabicPeriod"/>
            </a:pPr>
            <a:r>
              <a:rPr lang="en-US" sz="2800" b="1" dirty="0"/>
              <a:t>To estimate the prevalence of HIV, HPV, </a:t>
            </a:r>
            <a:r>
              <a:rPr lang="es-ES" sz="2800" b="1" i="1" dirty="0"/>
              <a:t>Chlamydia </a:t>
            </a:r>
            <a:r>
              <a:rPr lang="es-ES" sz="2800" b="1" i="1" dirty="0" err="1"/>
              <a:t>trachomatis</a:t>
            </a:r>
            <a:r>
              <a:rPr lang="es-ES" sz="2800" b="1" dirty="0"/>
              <a:t> (CT), </a:t>
            </a:r>
            <a:r>
              <a:rPr lang="es-ES" sz="2800" b="1" i="1" dirty="0" err="1"/>
              <a:t>Neisseria</a:t>
            </a:r>
            <a:r>
              <a:rPr lang="es-ES" sz="2800" b="1" i="1" dirty="0"/>
              <a:t> </a:t>
            </a:r>
            <a:r>
              <a:rPr lang="es-ES" sz="2800" b="1" i="1" dirty="0" err="1"/>
              <a:t>gonorrhoeae</a:t>
            </a:r>
            <a:r>
              <a:rPr lang="es-ES" sz="2800" b="1" dirty="0"/>
              <a:t> (NG), HBV and HCV a</a:t>
            </a:r>
            <a:r>
              <a:rPr lang="en-US" sz="2800" b="1" dirty="0" err="1"/>
              <a:t>mong</a:t>
            </a:r>
            <a:r>
              <a:rPr lang="en-US" sz="2800" b="1" dirty="0"/>
              <a:t>  this population.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sz="2800" b="1" dirty="0">
                <a:solidFill>
                  <a:schemeClr val="tx2"/>
                </a:solidFill>
              </a:rPr>
              <a:t>To describe and identify respectively the use and needs for health services among this population. </a:t>
            </a:r>
          </a:p>
          <a:p>
            <a:pPr algn="just">
              <a:buFont typeface="Arial" panose="020B0604020202020204" pitchFamily="34" charset="0"/>
              <a:buNone/>
            </a:pPr>
            <a:r>
              <a:rPr lang="en-US" sz="2200" dirty="0"/>
              <a:t>	</a:t>
            </a:r>
          </a:p>
        </p:txBody>
      </p:sp>
      <p:sp>
        <p:nvSpPr>
          <p:cNvPr id="5" name="1 Título">
            <a:extLst>
              <a:ext uri="{FF2B5EF4-FFF2-40B4-BE49-F238E27FC236}">
                <a16:creationId xmlns:a16="http://schemas.microsoft.com/office/drawing/2014/main" id="{97A68FB0-CE31-458E-B0D1-8FDCF48CC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9674" y="-175529"/>
            <a:ext cx="8229600" cy="1143000"/>
          </a:xfrm>
        </p:spPr>
        <p:txBody>
          <a:bodyPr>
            <a:normAutofit/>
          </a:bodyPr>
          <a:lstStyle/>
          <a:p>
            <a:r>
              <a:rPr lang="ca-ES" sz="3000" dirty="0">
                <a:solidFill>
                  <a:schemeClr val="tx2"/>
                </a:solidFill>
              </a:rPr>
              <a:t>General objectives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795D50BD-7E2B-437C-97A0-AC4D41F1F1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686" y="3472586"/>
            <a:ext cx="1873469" cy="1921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QuadreDeText 7">
            <a:extLst>
              <a:ext uri="{FF2B5EF4-FFF2-40B4-BE49-F238E27FC236}">
                <a16:creationId xmlns:a16="http://schemas.microsoft.com/office/drawing/2014/main" id="{482BE269-A2E9-47A1-8251-A40FDB615872}"/>
              </a:ext>
            </a:extLst>
          </p:cNvPr>
          <p:cNvSpPr txBox="1"/>
          <p:nvPr/>
        </p:nvSpPr>
        <p:spPr>
          <a:xfrm flipH="1">
            <a:off x="2465447" y="4076772"/>
            <a:ext cx="9036101" cy="707886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ca-ES" sz="2000" dirty="0"/>
              <a:t>A </a:t>
            </a:r>
            <a:r>
              <a:rPr lang="ca-ES" sz="2000" dirty="0" err="1"/>
              <a:t>cross</a:t>
            </a:r>
            <a:r>
              <a:rPr lang="ca-ES" sz="2000" dirty="0"/>
              <a:t> </a:t>
            </a:r>
            <a:r>
              <a:rPr lang="ca-ES" sz="2000" dirty="0" err="1"/>
              <a:t>sectional</a:t>
            </a:r>
            <a:r>
              <a:rPr lang="ca-ES" sz="2000" dirty="0"/>
              <a:t> </a:t>
            </a:r>
            <a:r>
              <a:rPr lang="ca-ES" sz="2000" dirty="0" err="1"/>
              <a:t>study</a:t>
            </a:r>
            <a:r>
              <a:rPr lang="ca-ES" sz="2000" dirty="0"/>
              <a:t> of </a:t>
            </a:r>
            <a:r>
              <a:rPr lang="ca-ES" sz="2000" dirty="0" err="1"/>
              <a:t>trangender</a:t>
            </a:r>
            <a:r>
              <a:rPr lang="ca-ES" sz="2000" dirty="0"/>
              <a:t> </a:t>
            </a:r>
            <a:r>
              <a:rPr lang="ca-ES" sz="2000" dirty="0" err="1"/>
              <a:t>women</a:t>
            </a:r>
            <a:r>
              <a:rPr lang="ca-ES" sz="2000" dirty="0"/>
              <a:t> </a:t>
            </a:r>
            <a:r>
              <a:rPr lang="ca-ES" sz="2000" dirty="0" err="1"/>
              <a:t>and</a:t>
            </a:r>
            <a:r>
              <a:rPr lang="ca-ES" sz="2000" dirty="0"/>
              <a:t> MSM </a:t>
            </a:r>
            <a:r>
              <a:rPr lang="ca-ES" sz="2000" dirty="0" err="1"/>
              <a:t>sex</a:t>
            </a:r>
            <a:r>
              <a:rPr lang="ca-ES" sz="2000" dirty="0"/>
              <a:t> </a:t>
            </a:r>
            <a:r>
              <a:rPr lang="ca-ES" sz="2000" dirty="0" err="1"/>
              <a:t>workers</a:t>
            </a:r>
            <a:r>
              <a:rPr lang="ca-ES" sz="2000" dirty="0"/>
              <a:t> in Barcelona, </a:t>
            </a:r>
            <a:r>
              <a:rPr lang="ca-ES" sz="2000" dirty="0" err="1"/>
              <a:t>recruited</a:t>
            </a:r>
            <a:r>
              <a:rPr lang="ca-ES" sz="2000" dirty="0"/>
              <a:t> in  2 diferents </a:t>
            </a:r>
            <a:r>
              <a:rPr lang="ca-ES" sz="2000" dirty="0" err="1"/>
              <a:t>programs</a:t>
            </a:r>
            <a:r>
              <a:rPr lang="ca-ES" sz="2000" dirty="0"/>
              <a:t> </a:t>
            </a:r>
            <a:r>
              <a:rPr lang="ca-ES" sz="2000" dirty="0" err="1"/>
              <a:t>addressed</a:t>
            </a:r>
            <a:r>
              <a:rPr lang="ca-ES" sz="2000" dirty="0"/>
              <a:t> to </a:t>
            </a:r>
            <a:r>
              <a:rPr lang="ca-ES" sz="2000" dirty="0" err="1"/>
              <a:t>these</a:t>
            </a:r>
            <a:r>
              <a:rPr lang="ca-ES" sz="2000" dirty="0"/>
              <a:t> </a:t>
            </a:r>
            <a:r>
              <a:rPr lang="ca-ES" sz="2000" dirty="0" err="1"/>
              <a:t>populations</a:t>
            </a:r>
            <a:r>
              <a:rPr lang="ca-ES" sz="2000" dirty="0"/>
              <a:t> (2017-2018). 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3438103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0 Imagen">
            <a:extLst>
              <a:ext uri="{FF2B5EF4-FFF2-40B4-BE49-F238E27FC236}">
                <a16:creationId xmlns:a16="http://schemas.microsoft.com/office/drawing/2014/main" id="{41622479-23EE-4E0A-BE5D-F9C4C5A2673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918" y="399084"/>
            <a:ext cx="1800200" cy="1162935"/>
          </a:xfrm>
          <a:prstGeom prst="rect">
            <a:avLst/>
          </a:prstGeom>
        </p:spPr>
      </p:pic>
      <p:pic>
        <p:nvPicPr>
          <p:cNvPr id="5" name="Imagen 6" descr="memoria gene 2018 3">
            <a:extLst>
              <a:ext uri="{FF2B5EF4-FFF2-40B4-BE49-F238E27FC236}">
                <a16:creationId xmlns:a16="http://schemas.microsoft.com/office/drawing/2014/main" id="{DE5F2B89-952D-4E0F-9A41-1D2A16A12F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161" y="2103059"/>
            <a:ext cx="4251325" cy="2897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5D238D3A-9C9D-4003-A16B-230E795A35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4179" y="1935119"/>
            <a:ext cx="4251325" cy="2512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8015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1">
            <a:extLst>
              <a:ext uri="{FF2B5EF4-FFF2-40B4-BE49-F238E27FC236}">
                <a16:creationId xmlns:a16="http://schemas.microsoft.com/office/drawing/2014/main" id="{772FCBC3-EF2D-423E-98B0-AFE9641D132D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794" y="0"/>
            <a:ext cx="1596335" cy="16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C183EC9F-87B0-4CCE-8596-7DAB302A74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884" y="1255667"/>
            <a:ext cx="3264823" cy="44644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37C78ED7-5311-4601-B66F-5DE9758A26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6087" y="-15341"/>
            <a:ext cx="4063037" cy="274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F573D9B-F614-450E-9EAB-33428EA11217}"/>
              </a:ext>
            </a:extLst>
          </p:cNvPr>
          <p:cNvSpPr/>
          <p:nvPr/>
        </p:nvSpPr>
        <p:spPr>
          <a:xfrm>
            <a:off x="8051455" y="2708575"/>
            <a:ext cx="43109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dirty="0">
                <a:hlinkClick r:id="rId6"/>
              </a:rPr>
              <a:t>http://realidadtransexual.blogspot.com.es/</a:t>
            </a:r>
            <a:r>
              <a:rPr lang="ca-ES" dirty="0"/>
              <a:t>  </a:t>
            </a: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25F06237-C26B-4E9C-B107-E8279E8976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4462" y="3145856"/>
            <a:ext cx="3844754" cy="2594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A2C14C19-7350-4786-A19D-A4CEFB5BCF06}"/>
              </a:ext>
            </a:extLst>
          </p:cNvPr>
          <p:cNvSpPr/>
          <p:nvPr/>
        </p:nvSpPr>
        <p:spPr>
          <a:xfrm>
            <a:off x="8194653" y="5205427"/>
            <a:ext cx="1275302" cy="504056"/>
          </a:xfrm>
          <a:prstGeom prst="ellipse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757844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3 Gráfico"/>
          <p:cNvGraphicFramePr/>
          <p:nvPr>
            <p:extLst>
              <p:ext uri="{D42A27DB-BD31-4B8C-83A1-F6EECF244321}">
                <p14:modId xmlns:p14="http://schemas.microsoft.com/office/powerpoint/2010/main" val="2110883461"/>
              </p:ext>
            </p:extLst>
          </p:nvPr>
        </p:nvGraphicFramePr>
        <p:xfrm>
          <a:off x="780276" y="1813168"/>
          <a:ext cx="4826012" cy="29141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4 Gráfico"/>
          <p:cNvGraphicFramePr/>
          <p:nvPr>
            <p:extLst>
              <p:ext uri="{D42A27DB-BD31-4B8C-83A1-F6EECF244321}">
                <p14:modId xmlns:p14="http://schemas.microsoft.com/office/powerpoint/2010/main" val="3187982035"/>
              </p:ext>
            </p:extLst>
          </p:nvPr>
        </p:nvGraphicFramePr>
        <p:xfrm>
          <a:off x="5123198" y="1782477"/>
          <a:ext cx="4454398" cy="30085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0" name="19 CuadroTexto"/>
          <p:cNvSpPr txBox="1"/>
          <p:nvPr/>
        </p:nvSpPr>
        <p:spPr>
          <a:xfrm>
            <a:off x="6699128" y="854403"/>
            <a:ext cx="648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97%</a:t>
            </a:r>
          </a:p>
          <a:p>
            <a:endParaRPr lang="ca-ES" dirty="0"/>
          </a:p>
        </p:txBody>
      </p:sp>
      <p:grpSp>
        <p:nvGrpSpPr>
          <p:cNvPr id="3" name="Agrupa 2">
            <a:extLst>
              <a:ext uri="{FF2B5EF4-FFF2-40B4-BE49-F238E27FC236}">
                <a16:creationId xmlns:a16="http://schemas.microsoft.com/office/drawing/2014/main" id="{4EF53F2E-3FF0-4A10-979E-9A3BFA94D541}"/>
              </a:ext>
            </a:extLst>
          </p:cNvPr>
          <p:cNvGrpSpPr/>
          <p:nvPr/>
        </p:nvGrpSpPr>
        <p:grpSpPr>
          <a:xfrm>
            <a:off x="2116587" y="774431"/>
            <a:ext cx="2774659" cy="790349"/>
            <a:chOff x="4655840" y="1458913"/>
            <a:chExt cx="2774659" cy="790349"/>
          </a:xfrm>
        </p:grpSpPr>
        <p:pic>
          <p:nvPicPr>
            <p:cNvPr id="18" name="Picture 1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372495" y="1573412"/>
              <a:ext cx="360040" cy="3470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14 CuadroTexto"/>
            <p:cNvSpPr txBox="1"/>
            <p:nvPr/>
          </p:nvSpPr>
          <p:spPr>
            <a:xfrm rot="771439">
              <a:off x="5846323" y="1683489"/>
              <a:ext cx="158417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a-ES" sz="1400" dirty="0"/>
                <a:t>Born </a:t>
              </a:r>
              <a:r>
                <a:rPr lang="ca-ES" sz="1400" dirty="0" err="1"/>
                <a:t>outside</a:t>
              </a:r>
              <a:r>
                <a:rPr lang="ca-ES" sz="1400" dirty="0"/>
                <a:t> Spain </a:t>
              </a:r>
            </a:p>
          </p:txBody>
        </p:sp>
        <p:sp>
          <p:nvSpPr>
            <p:cNvPr id="16" name="15 CuadroTexto"/>
            <p:cNvSpPr txBox="1"/>
            <p:nvPr/>
          </p:nvSpPr>
          <p:spPr>
            <a:xfrm>
              <a:off x="4799856" y="1602931"/>
              <a:ext cx="6480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82%</a:t>
              </a:r>
            </a:p>
            <a:p>
              <a:endParaRPr lang="ca-ES" dirty="0"/>
            </a:p>
          </p:txBody>
        </p:sp>
        <p:sp>
          <p:nvSpPr>
            <p:cNvPr id="17" name="16 Elipse"/>
            <p:cNvSpPr/>
            <p:nvPr/>
          </p:nvSpPr>
          <p:spPr>
            <a:xfrm>
              <a:off x="4655840" y="1458913"/>
              <a:ext cx="1296144" cy="576064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</p:grpSp>
      <p:sp>
        <p:nvSpPr>
          <p:cNvPr id="19" name="18 CuadroTexto"/>
          <p:cNvSpPr txBox="1"/>
          <p:nvPr/>
        </p:nvSpPr>
        <p:spPr>
          <a:xfrm rot="607969">
            <a:off x="7740910" y="860726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400" dirty="0"/>
              <a:t>Born </a:t>
            </a:r>
            <a:r>
              <a:rPr lang="ca-ES" sz="1400" dirty="0" err="1"/>
              <a:t>outside</a:t>
            </a:r>
            <a:r>
              <a:rPr lang="ca-ES" sz="1400" dirty="0"/>
              <a:t> Spain </a:t>
            </a:r>
          </a:p>
        </p:txBody>
      </p:sp>
      <p:sp>
        <p:nvSpPr>
          <p:cNvPr id="21" name="20 Elipse"/>
          <p:cNvSpPr/>
          <p:nvPr/>
        </p:nvSpPr>
        <p:spPr>
          <a:xfrm>
            <a:off x="6627120" y="763489"/>
            <a:ext cx="1296144" cy="576064"/>
          </a:xfrm>
          <a:prstGeom prst="ellipse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22" name="Picture 11" descr="Resultado de imagen de simbolo tran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75192" y="835497"/>
            <a:ext cx="432048" cy="432048"/>
          </a:xfrm>
          <a:prstGeom prst="rect">
            <a:avLst/>
          </a:prstGeom>
          <a:noFill/>
        </p:spPr>
      </p:pic>
      <p:pic>
        <p:nvPicPr>
          <p:cNvPr id="23" name="Picture 2">
            <a:extLst>
              <a:ext uri="{FF2B5EF4-FFF2-40B4-BE49-F238E27FC236}">
                <a16:creationId xmlns:a16="http://schemas.microsoft.com/office/drawing/2014/main" id="{D2E5A100-75F9-48B3-96EC-61ABBA6727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3564" y="170264"/>
            <a:ext cx="1080120" cy="1107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QuadreDeText 6">
            <a:extLst>
              <a:ext uri="{FF2B5EF4-FFF2-40B4-BE49-F238E27FC236}">
                <a16:creationId xmlns:a16="http://schemas.microsoft.com/office/drawing/2014/main" id="{B4F9D65A-CE93-43BE-A32D-5C7366F64BEB}"/>
              </a:ext>
            </a:extLst>
          </p:cNvPr>
          <p:cNvSpPr txBox="1"/>
          <p:nvPr/>
        </p:nvSpPr>
        <p:spPr>
          <a:xfrm>
            <a:off x="4751584" y="1893455"/>
            <a:ext cx="2595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800" b="1" dirty="0">
                <a:solidFill>
                  <a:schemeClr val="accent1"/>
                </a:solidFill>
              </a:rPr>
              <a:t>Origen</a:t>
            </a:r>
            <a:r>
              <a:rPr lang="ca-ES" dirty="0"/>
              <a:t> </a:t>
            </a:r>
            <a:endParaRPr lang="es-ES" dirty="0"/>
          </a:p>
        </p:txBody>
      </p:sp>
      <p:sp>
        <p:nvSpPr>
          <p:cNvPr id="11" name="QuadreDeText 10">
            <a:extLst>
              <a:ext uri="{FF2B5EF4-FFF2-40B4-BE49-F238E27FC236}">
                <a16:creationId xmlns:a16="http://schemas.microsoft.com/office/drawing/2014/main" id="{55CE3690-11B6-410D-BB89-05A2E84DD3C9}"/>
              </a:ext>
            </a:extLst>
          </p:cNvPr>
          <p:cNvSpPr txBox="1"/>
          <p:nvPr/>
        </p:nvSpPr>
        <p:spPr>
          <a:xfrm>
            <a:off x="2365337" y="217202"/>
            <a:ext cx="1295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b="1" dirty="0"/>
              <a:t>MSM N= 47 </a:t>
            </a:r>
            <a:endParaRPr lang="es-ES" b="1" dirty="0"/>
          </a:p>
        </p:txBody>
      </p:sp>
      <p:sp>
        <p:nvSpPr>
          <p:cNvPr id="24" name="QuadreDeText 23">
            <a:extLst>
              <a:ext uri="{FF2B5EF4-FFF2-40B4-BE49-F238E27FC236}">
                <a16:creationId xmlns:a16="http://schemas.microsoft.com/office/drawing/2014/main" id="{86A0BBFF-ED06-45B4-9B96-1F3FE5E7E748}"/>
              </a:ext>
            </a:extLst>
          </p:cNvPr>
          <p:cNvSpPr txBox="1"/>
          <p:nvPr/>
        </p:nvSpPr>
        <p:spPr>
          <a:xfrm>
            <a:off x="7000685" y="217202"/>
            <a:ext cx="1845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b="1" dirty="0"/>
              <a:t>TRANS W N= 100 </a:t>
            </a:r>
            <a:endParaRPr lang="es-ES" b="1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365F5DC-41DF-439C-AB61-FEE232DE96DB}"/>
              </a:ext>
            </a:extLst>
          </p:cNvPr>
          <p:cNvSpPr/>
          <p:nvPr/>
        </p:nvSpPr>
        <p:spPr>
          <a:xfrm>
            <a:off x="2260603" y="170264"/>
            <a:ext cx="6718297" cy="429781"/>
          </a:xfrm>
          <a:prstGeom prst="rect">
            <a:avLst/>
          </a:prstGeom>
          <a:solidFill>
            <a:srgbClr val="FFFF00">
              <a:alpha val="30196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" name="QuadreDeText 1">
            <a:extLst>
              <a:ext uri="{FF2B5EF4-FFF2-40B4-BE49-F238E27FC236}">
                <a16:creationId xmlns:a16="http://schemas.microsoft.com/office/drawing/2014/main" id="{459B7CC5-1488-4D34-BAAD-17E56C6B5C08}"/>
              </a:ext>
            </a:extLst>
          </p:cNvPr>
          <p:cNvSpPr txBox="1"/>
          <p:nvPr/>
        </p:nvSpPr>
        <p:spPr>
          <a:xfrm>
            <a:off x="8734567" y="5268036"/>
            <a:ext cx="2593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/>
              <a:t>MAY 2017-MAY 2018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Graphic spid="10" grpId="0">
        <p:bldAsOne/>
      </p:bldGraphic>
      <p:bldP spid="20" grpId="0"/>
    </p:bldLst>
  </p:timing>
</p:sld>
</file>

<file path=ppt/theme/theme1.xml><?xml version="1.0" encoding="utf-8"?>
<a:theme xmlns:a="http://schemas.openxmlformats.org/drawingml/2006/main" name="AIDS 2016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ADBD3347-1A0F-45F0-B4B5-B886B317FA11}" vid="{2289ECF3-0365-4EFC-8344-95011E66FDF4}"/>
    </a:ext>
  </a:extLst>
</a:theme>
</file>

<file path=ppt/theme/theme2.xml><?xml version="1.0" encoding="utf-8"?>
<a:theme xmlns:a="http://schemas.openxmlformats.org/drawingml/2006/main" name="Tema de l'Office">
  <a:themeElements>
    <a:clrScheme name="Ofici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ici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AIDS2016_template</Template>
  <TotalTime>15940</TotalTime>
  <Words>1034</Words>
  <Application>Microsoft Office PowerPoint</Application>
  <PresentationFormat>Pantalla panoràmica</PresentationFormat>
  <Paragraphs>141</Paragraphs>
  <Slides>21</Slides>
  <Notes>12</Notes>
  <HiddenSlides>0</HiddenSlides>
  <MMClips>0</MMClips>
  <ScaleCrop>false</ScaleCrop>
  <HeadingPairs>
    <vt:vector size="6" baseType="variant">
      <vt:variant>
        <vt:lpstr>Tipus de lletra utilitzats</vt:lpstr>
      </vt:variant>
      <vt:variant>
        <vt:i4>5</vt:i4>
      </vt:variant>
      <vt:variant>
        <vt:lpstr>Tema</vt:lpstr>
      </vt:variant>
      <vt:variant>
        <vt:i4>1</vt:i4>
      </vt:variant>
      <vt:variant>
        <vt:lpstr>Títols de les diapositives</vt:lpstr>
      </vt:variant>
      <vt:variant>
        <vt:i4>21</vt:i4>
      </vt:variant>
    </vt:vector>
  </HeadingPairs>
  <TitlesOfParts>
    <vt:vector size="27" baseType="lpstr">
      <vt:lpstr>Arial</vt:lpstr>
      <vt:lpstr>Calibri</vt:lpstr>
      <vt:lpstr>Franklin Gothic Book</vt:lpstr>
      <vt:lpstr>Raleway</vt:lpstr>
      <vt:lpstr>Wingdings</vt:lpstr>
      <vt:lpstr>AIDS 2016_Template</vt:lpstr>
      <vt:lpstr>Presentació del PowerPoint</vt:lpstr>
      <vt:lpstr> Implementing community based research among transgender people: the case of the SWEETIE and SEXCOHORT projects in Barcelona, Catalonia (Spain)</vt:lpstr>
      <vt:lpstr>Presentació del PowerPoint</vt:lpstr>
      <vt:lpstr>Presentació del PowerPoint</vt:lpstr>
      <vt:lpstr>Presentació del PowerPoint</vt:lpstr>
      <vt:lpstr>General objectives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Entwistle</dc:creator>
  <cp:lastModifiedBy>Jordi Casabona</cp:lastModifiedBy>
  <cp:revision>100</cp:revision>
  <cp:lastPrinted>2017-01-16T15:31:13Z</cp:lastPrinted>
  <dcterms:created xsi:type="dcterms:W3CDTF">2017-01-13T09:09:35Z</dcterms:created>
  <dcterms:modified xsi:type="dcterms:W3CDTF">2019-07-22T19:12:27Z</dcterms:modified>
</cp:coreProperties>
</file>